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2" r:id="rId2"/>
    <p:sldId id="333" r:id="rId3"/>
    <p:sldId id="330" r:id="rId4"/>
  </p:sldIdLst>
  <p:sldSz cx="9906000" cy="6858000" type="A4"/>
  <p:notesSz cx="6858000" cy="9144000"/>
  <p:custDataLst>
    <p:tags r:id="rId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4" d="100"/>
          <a:sy n="104" d="100"/>
        </p:scale>
        <p:origin x="1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5E42BDA-CA51-4D5C-9FD8-F72F979435D9}" type="datetimeFigureOut">
              <a:rPr lang="it-IT" smtClean="0"/>
              <a:t>30/03/2018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F0514CF-033F-4D57-BCD7-4EE9F376E1B8}" type="slidenum">
              <a:rPr lang="it-IT" smtClean="0"/>
              <a:t>‹N›</a:t>
            </a:fld>
            <a:endParaRPr lang="it-IT"/>
          </a:p>
        </p:txBody>
      </p:sp>
    </p:spTree>
    <p:extLst>
      <p:ext uri="{BB962C8B-B14F-4D97-AF65-F5344CB8AC3E}">
        <p14:creationId xmlns:p14="http://schemas.microsoft.com/office/powerpoint/2010/main" val="3854295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5E42BDA-CA51-4D5C-9FD8-F72F979435D9}" type="datetimeFigureOut">
              <a:rPr lang="it-IT" smtClean="0"/>
              <a:t>30/03/2018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F0514CF-033F-4D57-BCD7-4EE9F376E1B8}" type="slidenum">
              <a:rPr lang="it-IT" smtClean="0"/>
              <a:t>‹N›</a:t>
            </a:fld>
            <a:endParaRPr lang="it-IT"/>
          </a:p>
        </p:txBody>
      </p:sp>
    </p:spTree>
    <p:extLst>
      <p:ext uri="{BB962C8B-B14F-4D97-AF65-F5344CB8AC3E}">
        <p14:creationId xmlns:p14="http://schemas.microsoft.com/office/powerpoint/2010/main" val="3263436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5E42BDA-CA51-4D5C-9FD8-F72F979435D9}" type="datetimeFigureOut">
              <a:rPr lang="it-IT" smtClean="0"/>
              <a:t>30/03/2018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F0514CF-033F-4D57-BCD7-4EE9F376E1B8}" type="slidenum">
              <a:rPr lang="it-IT" smtClean="0"/>
              <a:t>‹N›</a:t>
            </a:fld>
            <a:endParaRPr lang="it-IT"/>
          </a:p>
        </p:txBody>
      </p:sp>
    </p:spTree>
    <p:extLst>
      <p:ext uri="{BB962C8B-B14F-4D97-AF65-F5344CB8AC3E}">
        <p14:creationId xmlns:p14="http://schemas.microsoft.com/office/powerpoint/2010/main" val="3588736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5E42BDA-CA51-4D5C-9FD8-F72F979435D9}" type="datetimeFigureOut">
              <a:rPr lang="it-IT" smtClean="0"/>
              <a:t>30/03/2018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F0514CF-033F-4D57-BCD7-4EE9F376E1B8}" type="slidenum">
              <a:rPr lang="it-IT" smtClean="0"/>
              <a:t>‹N›</a:t>
            </a:fld>
            <a:endParaRPr lang="it-IT"/>
          </a:p>
        </p:txBody>
      </p:sp>
    </p:spTree>
    <p:extLst>
      <p:ext uri="{BB962C8B-B14F-4D97-AF65-F5344CB8AC3E}">
        <p14:creationId xmlns:p14="http://schemas.microsoft.com/office/powerpoint/2010/main" val="1862557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5E42BDA-CA51-4D5C-9FD8-F72F979435D9}" type="datetimeFigureOut">
              <a:rPr lang="it-IT" smtClean="0"/>
              <a:t>30/03/2018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F0514CF-033F-4D57-BCD7-4EE9F376E1B8}" type="slidenum">
              <a:rPr lang="it-IT" smtClean="0"/>
              <a:t>‹N›</a:t>
            </a:fld>
            <a:endParaRPr lang="it-IT"/>
          </a:p>
        </p:txBody>
      </p:sp>
    </p:spTree>
    <p:extLst>
      <p:ext uri="{BB962C8B-B14F-4D97-AF65-F5344CB8AC3E}">
        <p14:creationId xmlns:p14="http://schemas.microsoft.com/office/powerpoint/2010/main" val="1995220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5E42BDA-CA51-4D5C-9FD8-F72F979435D9}" type="datetimeFigureOut">
              <a:rPr lang="it-IT" smtClean="0"/>
              <a:t>30/03/2018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F0514CF-033F-4D57-BCD7-4EE9F376E1B8}" type="slidenum">
              <a:rPr lang="it-IT" smtClean="0"/>
              <a:t>‹N›</a:t>
            </a:fld>
            <a:endParaRPr lang="it-IT"/>
          </a:p>
        </p:txBody>
      </p:sp>
    </p:spTree>
    <p:extLst>
      <p:ext uri="{BB962C8B-B14F-4D97-AF65-F5344CB8AC3E}">
        <p14:creationId xmlns:p14="http://schemas.microsoft.com/office/powerpoint/2010/main" val="3490310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82329" y="2505075"/>
            <a:ext cx="4190702"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5014913" y="2505075"/>
            <a:ext cx="4211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5E42BDA-CA51-4D5C-9FD8-F72F979435D9}" type="datetimeFigureOut">
              <a:rPr lang="it-IT" smtClean="0"/>
              <a:t>30/03/2018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F0514CF-033F-4D57-BCD7-4EE9F376E1B8}" type="slidenum">
              <a:rPr lang="it-IT" smtClean="0"/>
              <a:t>‹N›</a:t>
            </a:fld>
            <a:endParaRPr lang="it-IT"/>
          </a:p>
        </p:txBody>
      </p:sp>
    </p:spTree>
    <p:extLst>
      <p:ext uri="{BB962C8B-B14F-4D97-AF65-F5344CB8AC3E}">
        <p14:creationId xmlns:p14="http://schemas.microsoft.com/office/powerpoint/2010/main" val="956915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95E42BDA-CA51-4D5C-9FD8-F72F979435D9}" type="datetimeFigureOut">
              <a:rPr lang="it-IT" smtClean="0"/>
              <a:t>30/03/2018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F0514CF-033F-4D57-BCD7-4EE9F376E1B8}" type="slidenum">
              <a:rPr lang="it-IT" smtClean="0"/>
              <a:t>‹N›</a:t>
            </a:fld>
            <a:endParaRPr lang="it-IT"/>
          </a:p>
        </p:txBody>
      </p:sp>
    </p:spTree>
    <p:extLst>
      <p:ext uri="{BB962C8B-B14F-4D97-AF65-F5344CB8AC3E}">
        <p14:creationId xmlns:p14="http://schemas.microsoft.com/office/powerpoint/2010/main" val="1038517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E42BDA-CA51-4D5C-9FD8-F72F979435D9}" type="datetimeFigureOut">
              <a:rPr lang="it-IT" smtClean="0"/>
              <a:t>30/03/2018</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FF0514CF-033F-4D57-BCD7-4EE9F376E1B8}" type="slidenum">
              <a:rPr lang="it-IT" smtClean="0"/>
              <a:t>‹N›</a:t>
            </a:fld>
            <a:endParaRPr lang="it-IT"/>
          </a:p>
        </p:txBody>
      </p:sp>
    </p:spTree>
    <p:extLst>
      <p:ext uri="{BB962C8B-B14F-4D97-AF65-F5344CB8AC3E}">
        <p14:creationId xmlns:p14="http://schemas.microsoft.com/office/powerpoint/2010/main" val="2397953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5E42BDA-CA51-4D5C-9FD8-F72F979435D9}" type="datetimeFigureOut">
              <a:rPr lang="it-IT" smtClean="0"/>
              <a:t>30/03/2018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F0514CF-033F-4D57-BCD7-4EE9F376E1B8}" type="slidenum">
              <a:rPr lang="it-IT" smtClean="0"/>
              <a:t>‹N›</a:t>
            </a:fld>
            <a:endParaRPr lang="it-IT"/>
          </a:p>
        </p:txBody>
      </p:sp>
    </p:spTree>
    <p:extLst>
      <p:ext uri="{BB962C8B-B14F-4D97-AF65-F5344CB8AC3E}">
        <p14:creationId xmlns:p14="http://schemas.microsoft.com/office/powerpoint/2010/main" val="2355556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5E42BDA-CA51-4D5C-9FD8-F72F979435D9}" type="datetimeFigureOut">
              <a:rPr lang="it-IT" smtClean="0"/>
              <a:t>30/03/2018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F0514CF-033F-4D57-BCD7-4EE9F376E1B8}" type="slidenum">
              <a:rPr lang="it-IT" smtClean="0"/>
              <a:t>‹N›</a:t>
            </a:fld>
            <a:endParaRPr lang="it-IT"/>
          </a:p>
        </p:txBody>
      </p:sp>
    </p:spTree>
    <p:extLst>
      <p:ext uri="{BB962C8B-B14F-4D97-AF65-F5344CB8AC3E}">
        <p14:creationId xmlns:p14="http://schemas.microsoft.com/office/powerpoint/2010/main" val="155403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42BDA-CA51-4D5C-9FD8-F72F979435D9}" type="datetimeFigureOut">
              <a:rPr lang="it-IT" smtClean="0"/>
              <a:t>30/03/2018</a:t>
            </a:fld>
            <a:endParaRPr lang="it-IT"/>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0514CF-033F-4D57-BCD7-4EE9F376E1B8}" type="slidenum">
              <a:rPr lang="it-IT" smtClean="0"/>
              <a:t>‹N›</a:t>
            </a:fld>
            <a:endParaRPr lang="it-IT"/>
          </a:p>
        </p:txBody>
      </p:sp>
    </p:spTree>
    <p:extLst>
      <p:ext uri="{BB962C8B-B14F-4D97-AF65-F5344CB8AC3E}">
        <p14:creationId xmlns:p14="http://schemas.microsoft.com/office/powerpoint/2010/main" val="616743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 Target="slide3.xml"/><Relationship Id="rId7"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png"/><Relationship Id="rId5" Type="http://schemas.microsoft.com/office/2007/relationships/hdphoto" Target="../media/hdphoto1.wdp"/><Relationship Id="rId10" Type="http://schemas.openxmlformats.org/officeDocument/2006/relationships/image" Target="../media/image7.jpg"/><Relationship Id="rId4" Type="http://schemas.openxmlformats.org/officeDocument/2006/relationships/image" Target="../media/image2.png"/><Relationship Id="rId9"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hyperlink" Target="http://www.igorvitale.org/2016/09/18/fasi-dello-sviluppo-psicosessuale-di-freud-fase-orale-anale-fallica-latenza/"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29.png"/><Relationship Id="rId3" Type="http://schemas.microsoft.com/office/2007/relationships/hdphoto" Target="../media/hdphoto2.wdp"/><Relationship Id="rId21" Type="http://schemas.openxmlformats.org/officeDocument/2006/relationships/image" Target="../media/image25.png"/><Relationship Id="rId7" Type="http://schemas.openxmlformats.org/officeDocument/2006/relationships/image" Target="../media/image13.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8.png"/><Relationship Id="rId2" Type="http://schemas.openxmlformats.org/officeDocument/2006/relationships/image" Target="../media/image10.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2.png"/><Relationship Id="rId11" Type="http://schemas.microsoft.com/office/2007/relationships/hdphoto" Target="../media/hdphoto4.wdp"/><Relationship Id="rId24" Type="http://schemas.openxmlformats.org/officeDocument/2006/relationships/image" Target="../media/image27.png"/><Relationship Id="rId5" Type="http://schemas.openxmlformats.org/officeDocument/2006/relationships/image" Target="../media/image11.png"/><Relationship Id="rId15" Type="http://schemas.openxmlformats.org/officeDocument/2006/relationships/image" Target="../media/image19.png"/><Relationship Id="rId23" Type="http://schemas.openxmlformats.org/officeDocument/2006/relationships/image" Target="../media/image26.png"/><Relationship Id="rId10" Type="http://schemas.openxmlformats.org/officeDocument/2006/relationships/image" Target="../media/image15.png"/><Relationship Id="rId19" Type="http://schemas.openxmlformats.org/officeDocument/2006/relationships/image" Target="../media/image23.png"/><Relationship Id="rId4" Type="http://schemas.openxmlformats.org/officeDocument/2006/relationships/image" Target="../media/image1.jpg"/><Relationship Id="rId9" Type="http://schemas.microsoft.com/office/2007/relationships/hdphoto" Target="../media/hdphoto3.wdp"/><Relationship Id="rId14" Type="http://schemas.openxmlformats.org/officeDocument/2006/relationships/image" Target="../media/image18.png"/><Relationship Id="rId22" Type="http://schemas.microsoft.com/office/2007/relationships/hdphoto" Target="../media/hdphoto5.wdp"/><Relationship Id="rId27" Type="http://schemas.openxmlformats.org/officeDocument/2006/relationships/hyperlink" Target="http://www.oilproject.org/definizione/libido.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Figura a mano libera: forma 192"/>
          <p:cNvSpPr/>
          <p:nvPr/>
        </p:nvSpPr>
        <p:spPr>
          <a:xfrm>
            <a:off x="4169338" y="4995421"/>
            <a:ext cx="1750004" cy="1830829"/>
          </a:xfrm>
          <a:custGeom>
            <a:avLst/>
            <a:gdLst>
              <a:gd name="connsiteX0" fmla="*/ 717550 w 1593850"/>
              <a:gd name="connsiteY0" fmla="*/ 38100 h 1797050"/>
              <a:gd name="connsiteX1" fmla="*/ 711200 w 1593850"/>
              <a:gd name="connsiteY1" fmla="*/ 711200 h 1797050"/>
              <a:gd name="connsiteX2" fmla="*/ 1593850 w 1593850"/>
              <a:gd name="connsiteY2" fmla="*/ 730250 h 1797050"/>
              <a:gd name="connsiteX3" fmla="*/ 1581150 w 1593850"/>
              <a:gd name="connsiteY3" fmla="*/ 1797050 h 1797050"/>
              <a:gd name="connsiteX4" fmla="*/ 0 w 1593850"/>
              <a:gd name="connsiteY4" fmla="*/ 1784350 h 1797050"/>
              <a:gd name="connsiteX5" fmla="*/ 6350 w 1593850"/>
              <a:gd name="connsiteY5" fmla="*/ 0 h 1797050"/>
              <a:gd name="connsiteX6" fmla="*/ 717550 w 1593850"/>
              <a:gd name="connsiteY6" fmla="*/ 38100 h 179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850" h="1797050">
                <a:moveTo>
                  <a:pt x="717550" y="38100"/>
                </a:moveTo>
                <a:cubicBezTo>
                  <a:pt x="715433" y="262467"/>
                  <a:pt x="713317" y="486833"/>
                  <a:pt x="711200" y="711200"/>
                </a:cubicBezTo>
                <a:lnTo>
                  <a:pt x="1593850" y="730250"/>
                </a:lnTo>
                <a:lnTo>
                  <a:pt x="1581150" y="1797050"/>
                </a:lnTo>
                <a:lnTo>
                  <a:pt x="0" y="1784350"/>
                </a:lnTo>
                <a:cubicBezTo>
                  <a:pt x="2117" y="1189567"/>
                  <a:pt x="4233" y="594783"/>
                  <a:pt x="6350" y="0"/>
                </a:cubicBezTo>
                <a:lnTo>
                  <a:pt x="717550" y="38100"/>
                </a:lnTo>
                <a:close/>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37" name="Connettore curvo 336"/>
          <p:cNvCxnSpPr>
            <a:stCxn id="35" idx="0"/>
            <a:endCxn id="8" idx="3"/>
          </p:cNvCxnSpPr>
          <p:nvPr/>
        </p:nvCxnSpPr>
        <p:spPr>
          <a:xfrm rot="16200000" flipV="1">
            <a:off x="4116651" y="2329326"/>
            <a:ext cx="140374" cy="666302"/>
          </a:xfrm>
          <a:prstGeom prst="curvedConnector3">
            <a:avLst>
              <a:gd name="adj1" fmla="val 50000"/>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Pulsante di azione: Avanti o successivo 81">
            <a:hlinkClick r:id="" action="ppaction://hlinkshowjump?jump=nextslide" highlightClick="1"/>
          </p:cNvPr>
          <p:cNvSpPr/>
          <p:nvPr/>
        </p:nvSpPr>
        <p:spPr>
          <a:xfrm>
            <a:off x="9338417" y="6678000"/>
            <a:ext cx="540000" cy="180000"/>
          </a:xfrm>
          <a:prstGeom prst="actionButtonForwardNex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3" name="Pulsante di azione: Indietro o precedente 82">
            <a:hlinkClick r:id="" action="ppaction://hlinkshowjump?jump=previousslide" highlightClick="1"/>
          </p:cNvPr>
          <p:cNvSpPr/>
          <p:nvPr/>
        </p:nvSpPr>
        <p:spPr>
          <a:xfrm>
            <a:off x="8375379" y="6678000"/>
            <a:ext cx="540000" cy="180000"/>
          </a:xfrm>
          <a:prstGeom prst="actionButtonBackPrevious">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4" name="Pulsante di azione: Home 83">
            <a:hlinkClick r:id="" action="ppaction://hlinkshowjump?jump=firstslide" highlightClick="1"/>
          </p:cNvPr>
          <p:cNvSpPr/>
          <p:nvPr/>
        </p:nvSpPr>
        <p:spPr>
          <a:xfrm>
            <a:off x="8904641" y="6678000"/>
            <a:ext cx="540000" cy="180000"/>
          </a:xfrm>
          <a:prstGeom prst="actionButtonHom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ttangolo 33"/>
          <p:cNvSpPr/>
          <p:nvPr/>
        </p:nvSpPr>
        <p:spPr>
          <a:xfrm>
            <a:off x="12204447" y="5419514"/>
            <a:ext cx="540000" cy="4083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a:t>2/2</a:t>
            </a:r>
          </a:p>
        </p:txBody>
      </p:sp>
      <p:pic>
        <p:nvPicPr>
          <p:cNvPr id="35" name="Immagin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8538" y="2732664"/>
            <a:ext cx="1062901" cy="11129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CasellaDiTesto 1">
            <a:extLst>
              <a:ext uri="{FF2B5EF4-FFF2-40B4-BE49-F238E27FC236}">
                <a16:creationId xmlns:a16="http://schemas.microsoft.com/office/drawing/2014/main" id="{25EC944F-AEAF-4E9F-994B-137CADCE158E}"/>
              </a:ext>
            </a:extLst>
          </p:cNvPr>
          <p:cNvSpPr txBox="1"/>
          <p:nvPr/>
        </p:nvSpPr>
        <p:spPr>
          <a:xfrm>
            <a:off x="4195258" y="3353865"/>
            <a:ext cx="938601" cy="523220"/>
          </a:xfrm>
          <a:prstGeom prst="rect">
            <a:avLst/>
          </a:prstGeom>
          <a:noFill/>
        </p:spPr>
        <p:txBody>
          <a:bodyPr wrap="square" rtlCol="0">
            <a:spAutoFit/>
          </a:bodyPr>
          <a:lstStyle/>
          <a:p>
            <a:r>
              <a:rPr lang="it-IT" sz="1400" dirty="0" err="1">
                <a:solidFill>
                  <a:schemeClr val="bg1"/>
                </a:solidFill>
              </a:rPr>
              <a:t>Segmund</a:t>
            </a:r>
            <a:r>
              <a:rPr lang="it-IT" sz="1400" dirty="0">
                <a:solidFill>
                  <a:schemeClr val="bg1"/>
                </a:solidFill>
              </a:rPr>
              <a:t> Freud</a:t>
            </a:r>
          </a:p>
        </p:txBody>
      </p:sp>
      <p:sp>
        <p:nvSpPr>
          <p:cNvPr id="4" name="Rettangolo con angoli arrotondati 3">
            <a:extLst>
              <a:ext uri="{FF2B5EF4-FFF2-40B4-BE49-F238E27FC236}">
                <a16:creationId xmlns:a16="http://schemas.microsoft.com/office/drawing/2014/main" id="{B2F4A2D6-89C9-4ACD-B1E9-139D2FE861C2}"/>
              </a:ext>
            </a:extLst>
          </p:cNvPr>
          <p:cNvSpPr/>
          <p:nvPr/>
        </p:nvSpPr>
        <p:spPr>
          <a:xfrm>
            <a:off x="2518708" y="3524990"/>
            <a:ext cx="853844" cy="64633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tx1"/>
                </a:solidFill>
              </a:rPr>
              <a:t>Influenze scientifiche e culturali</a:t>
            </a:r>
          </a:p>
        </p:txBody>
      </p:sp>
      <p:sp>
        <p:nvSpPr>
          <p:cNvPr id="5" name="Rettangolo 4">
            <a:extLst>
              <a:ext uri="{FF2B5EF4-FFF2-40B4-BE49-F238E27FC236}">
                <a16:creationId xmlns:a16="http://schemas.microsoft.com/office/drawing/2014/main" id="{A7C3D12E-81AF-45E2-B271-48CF04B69CB3}"/>
              </a:ext>
            </a:extLst>
          </p:cNvPr>
          <p:cNvSpPr/>
          <p:nvPr/>
        </p:nvSpPr>
        <p:spPr>
          <a:xfrm>
            <a:off x="0" y="6824"/>
            <a:ext cx="4563160" cy="584775"/>
          </a:xfrm>
          <a:prstGeom prst="rect">
            <a:avLst/>
          </a:prstGeom>
          <a:solidFill>
            <a:schemeClr val="bg1">
              <a:lumMod val="85000"/>
            </a:schemeClr>
          </a:solidFill>
          <a:ln>
            <a:solidFill>
              <a:schemeClr val="tx1"/>
            </a:solidFill>
          </a:ln>
        </p:spPr>
        <p:txBody>
          <a:bodyPr wrap="square">
            <a:spAutoFit/>
          </a:bodyPr>
          <a:lstStyle/>
          <a:p>
            <a:r>
              <a:rPr lang="it-IT" sz="800" dirty="0" err="1"/>
              <a:t>Sigismund</a:t>
            </a:r>
            <a:r>
              <a:rPr lang="it-IT" sz="800" dirty="0"/>
              <a:t> </a:t>
            </a:r>
            <a:r>
              <a:rPr lang="it-IT" sz="800" dirty="0" err="1"/>
              <a:t>Schlomo</a:t>
            </a:r>
            <a:r>
              <a:rPr lang="it-IT" sz="800" dirty="0"/>
              <a:t> Freud (cambio nome in Sigmund) nacque a </a:t>
            </a:r>
            <a:r>
              <a:rPr lang="it-IT" sz="800" dirty="0" err="1"/>
              <a:t>Freiberg</a:t>
            </a:r>
            <a:r>
              <a:rPr lang="it-IT" sz="800" dirty="0"/>
              <a:t>, nell'Impero austriaco, regione della Moravia-Slesia figlio di Jacob Freud e della sua terza moglie Amalia </a:t>
            </a:r>
            <a:r>
              <a:rPr lang="it-IT" sz="800" dirty="0" err="1"/>
              <a:t>Nathanson</a:t>
            </a:r>
            <a:r>
              <a:rPr lang="it-IT" sz="800" dirty="0"/>
              <a:t>. Jacob, ebreo proveniente dalla Galizia e commerciante di lana, si trasferì a Vienna nel 1860, a causa di sconvolgimenti politico-economici. M. Londra 1939 (tumore)</a:t>
            </a:r>
          </a:p>
        </p:txBody>
      </p:sp>
      <p:sp>
        <p:nvSpPr>
          <p:cNvPr id="6" name="Rettangolo 5">
            <a:extLst>
              <a:ext uri="{FF2B5EF4-FFF2-40B4-BE49-F238E27FC236}">
                <a16:creationId xmlns:a16="http://schemas.microsoft.com/office/drawing/2014/main" id="{A578FD32-E6B9-44AA-9956-5656EBE98FAC}"/>
              </a:ext>
            </a:extLst>
          </p:cNvPr>
          <p:cNvSpPr/>
          <p:nvPr/>
        </p:nvSpPr>
        <p:spPr>
          <a:xfrm>
            <a:off x="4563159" y="6824"/>
            <a:ext cx="5315257" cy="584775"/>
          </a:xfrm>
          <a:prstGeom prst="rect">
            <a:avLst/>
          </a:prstGeom>
          <a:ln>
            <a:solidFill>
              <a:schemeClr val="tx1"/>
            </a:solidFill>
          </a:ln>
        </p:spPr>
        <p:txBody>
          <a:bodyPr wrap="square">
            <a:spAutoFit/>
          </a:bodyPr>
          <a:lstStyle/>
          <a:p>
            <a:r>
              <a:rPr lang="it-IT" sz="800" b="1" dirty="0"/>
              <a:t>Sigmund Freud</a:t>
            </a:r>
            <a:r>
              <a:rPr lang="it-IT" sz="800" dirty="0"/>
              <a:t> è stato un medico neurologo e fondatore della</a:t>
            </a:r>
            <a:r>
              <a:rPr lang="it-IT" sz="800" b="1" dirty="0"/>
              <a:t> psicoanalisi</a:t>
            </a:r>
            <a:r>
              <a:rPr lang="it-IT" sz="800" dirty="0"/>
              <a:t>. </a:t>
            </a:r>
            <a:r>
              <a:rPr lang="it-IT" sz="800" b="1" dirty="0"/>
              <a:t>Freud</a:t>
            </a:r>
            <a:r>
              <a:rPr lang="it-IT" sz="800" dirty="0"/>
              <a:t> è noto per aver elaborato la </a:t>
            </a:r>
            <a:r>
              <a:rPr lang="it-IT" sz="800" b="1" dirty="0"/>
              <a:t>teoria psicoanalitica</a:t>
            </a:r>
            <a:r>
              <a:rPr lang="it-IT" sz="800" dirty="0"/>
              <a:t> secondo la quale i processi psichici inconsci influenzano il pensiero, il comportamento umano e le interazioni tra individui. Partendo da una formazione medica, ha tentato di stabilire correlazioni tra la visione dell’inconscio, l’IO, mondo reale, e Super IO (regole), </a:t>
            </a:r>
          </a:p>
        </p:txBody>
      </p:sp>
      <p:sp>
        <p:nvSpPr>
          <p:cNvPr id="7" name="CasellaDiTesto 6">
            <a:extLst>
              <a:ext uri="{FF2B5EF4-FFF2-40B4-BE49-F238E27FC236}">
                <a16:creationId xmlns:a16="http://schemas.microsoft.com/office/drawing/2014/main" id="{CFCDF467-DE00-4E96-8778-6611A86BF964}"/>
              </a:ext>
            </a:extLst>
          </p:cNvPr>
          <p:cNvSpPr txBox="1"/>
          <p:nvPr/>
        </p:nvSpPr>
        <p:spPr>
          <a:xfrm>
            <a:off x="4869" y="3143285"/>
            <a:ext cx="2111779" cy="2723823"/>
          </a:xfrm>
          <a:prstGeom prst="rect">
            <a:avLst/>
          </a:prstGeom>
          <a:noFill/>
          <a:ln>
            <a:solidFill>
              <a:schemeClr val="tx1"/>
            </a:solidFill>
          </a:ln>
        </p:spPr>
        <p:txBody>
          <a:bodyPr wrap="square" rtlCol="0">
            <a:spAutoFit/>
          </a:bodyPr>
          <a:lstStyle/>
          <a:p>
            <a:r>
              <a:rPr lang="it-IT" sz="900" dirty="0"/>
              <a:t>Fin da piccolo si sente un predestinato. Mente brillante, impara 6 lingue da solo. Già ha un diario sui sogni. Diventato medico, vuole diventare famoso, sa che sarà così. Si mette a studiare effetto cocaina, che assume in modo saltuario. Capisce che la sua strada è la mente. Parte da studi su isterismo: concezione, e trattamento.</a:t>
            </a:r>
          </a:p>
          <a:p>
            <a:r>
              <a:rPr lang="it-IT" sz="900" dirty="0"/>
              <a:t>Tra il 1885 e il 1886 collabora con Jean Martin </a:t>
            </a:r>
            <a:r>
              <a:rPr lang="it-IT" sz="900" dirty="0" err="1"/>
              <a:t>Charcot</a:t>
            </a:r>
            <a:r>
              <a:rPr lang="it-IT" sz="900" dirty="0"/>
              <a:t> a Parigi, e si avvicina all’ ipnosi per il trattamento, si rende conto che non funziona, e partendo da osservazione di un suo amico comincia a usare le libere associazioni: la parola, con il paziente sul lettino. Le avanza di una sua paziente, che lo bacio, lo sconvolge, ma lo porta a scoprire il concetto di TRAFERT. È nata la psicoanalisi.</a:t>
            </a:r>
          </a:p>
        </p:txBody>
      </p:sp>
      <p:cxnSp>
        <p:nvCxnSpPr>
          <p:cNvPr id="18" name="Connettore curvo 17">
            <a:extLst>
              <a:ext uri="{FF2B5EF4-FFF2-40B4-BE49-F238E27FC236}">
                <a16:creationId xmlns:a16="http://schemas.microsoft.com/office/drawing/2014/main" id="{B4BD6A8B-1D7C-4896-B261-6115E1581E45}"/>
              </a:ext>
            </a:extLst>
          </p:cNvPr>
          <p:cNvCxnSpPr>
            <a:cxnSpLocks/>
            <a:stCxn id="35" idx="1"/>
            <a:endCxn id="4" idx="3"/>
          </p:cNvCxnSpPr>
          <p:nvPr/>
        </p:nvCxnSpPr>
        <p:spPr>
          <a:xfrm rot="10800000" flipV="1">
            <a:off x="3372552" y="3289160"/>
            <a:ext cx="615986" cy="558995"/>
          </a:xfrm>
          <a:prstGeom prst="curvedConnector3">
            <a:avLst>
              <a:gd name="adj1" fmla="val 50000"/>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ttore curvo 20">
            <a:extLst>
              <a:ext uri="{FF2B5EF4-FFF2-40B4-BE49-F238E27FC236}">
                <a16:creationId xmlns:a16="http://schemas.microsoft.com/office/drawing/2014/main" id="{7463B51A-F4A1-45B2-918D-F6ECF1840A6A}"/>
              </a:ext>
            </a:extLst>
          </p:cNvPr>
          <p:cNvCxnSpPr>
            <a:cxnSpLocks/>
            <a:stCxn id="4" idx="1"/>
          </p:cNvCxnSpPr>
          <p:nvPr/>
        </p:nvCxnSpPr>
        <p:spPr>
          <a:xfrm rot="10800000" flipV="1">
            <a:off x="2108080" y="3848155"/>
            <a:ext cx="410628" cy="147787"/>
          </a:xfrm>
          <a:prstGeom prst="curvedConnector3">
            <a:avLst>
              <a:gd name="adj1" fmla="val 50000"/>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Rettangolo con angoli arrotondati 22">
            <a:extLst>
              <a:ext uri="{FF2B5EF4-FFF2-40B4-BE49-F238E27FC236}">
                <a16:creationId xmlns:a16="http://schemas.microsoft.com/office/drawing/2014/main" id="{1DB3DD3A-9A6D-4463-A4AC-EA043029CF4E}"/>
              </a:ext>
            </a:extLst>
          </p:cNvPr>
          <p:cNvSpPr/>
          <p:nvPr/>
        </p:nvSpPr>
        <p:spPr>
          <a:xfrm>
            <a:off x="2438125" y="2595744"/>
            <a:ext cx="1143000" cy="7923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tx1"/>
                </a:solidFill>
              </a:rPr>
              <a:t>Tecniche che sviluppa alla base della psicoanalisi.</a:t>
            </a:r>
          </a:p>
        </p:txBody>
      </p:sp>
      <p:sp>
        <p:nvSpPr>
          <p:cNvPr id="25" name="CasellaDiTesto 24">
            <a:extLst>
              <a:ext uri="{FF2B5EF4-FFF2-40B4-BE49-F238E27FC236}">
                <a16:creationId xmlns:a16="http://schemas.microsoft.com/office/drawing/2014/main" id="{92AA216D-B492-48CC-8BD4-5D4550B03CFE}"/>
              </a:ext>
            </a:extLst>
          </p:cNvPr>
          <p:cNvSpPr txBox="1"/>
          <p:nvPr/>
        </p:nvSpPr>
        <p:spPr>
          <a:xfrm>
            <a:off x="13436" y="5881753"/>
            <a:ext cx="2094644" cy="923330"/>
          </a:xfrm>
          <a:prstGeom prst="rect">
            <a:avLst/>
          </a:prstGeom>
          <a:noFill/>
          <a:ln>
            <a:solidFill>
              <a:schemeClr val="tx1"/>
            </a:solidFill>
          </a:ln>
        </p:spPr>
        <p:txBody>
          <a:bodyPr wrap="square" rtlCol="0">
            <a:spAutoFit/>
          </a:bodyPr>
          <a:lstStyle/>
          <a:p>
            <a:r>
              <a:rPr lang="it-IT" sz="900" dirty="0"/>
              <a:t>Queste esperienze lo porta a mettere al centro della nevrosi, dell’isteria non già cause fisiche (lesioni cerebrali) ma cause psicologiche legate alle esperienze passate, secondo la sua visione; di tipo sessuale.</a:t>
            </a:r>
          </a:p>
        </p:txBody>
      </p:sp>
      <p:sp>
        <p:nvSpPr>
          <p:cNvPr id="27" name="CasellaDiTesto 26">
            <a:extLst>
              <a:ext uri="{FF2B5EF4-FFF2-40B4-BE49-F238E27FC236}">
                <a16:creationId xmlns:a16="http://schemas.microsoft.com/office/drawing/2014/main" id="{908C963A-F4E9-42DC-934F-202BC0F10E25}"/>
              </a:ext>
            </a:extLst>
          </p:cNvPr>
          <p:cNvSpPr txBox="1"/>
          <p:nvPr/>
        </p:nvSpPr>
        <p:spPr>
          <a:xfrm>
            <a:off x="2969" y="2341167"/>
            <a:ext cx="1683009" cy="707886"/>
          </a:xfrm>
          <a:prstGeom prst="rect">
            <a:avLst/>
          </a:prstGeom>
          <a:noFill/>
          <a:ln>
            <a:solidFill>
              <a:schemeClr val="tx1"/>
            </a:solidFill>
          </a:ln>
        </p:spPr>
        <p:txBody>
          <a:bodyPr wrap="square" rtlCol="0">
            <a:spAutoFit/>
          </a:bodyPr>
          <a:lstStyle/>
          <a:p>
            <a:r>
              <a:rPr lang="it-IT" sz="1000" dirty="0"/>
              <a:t>Al posto dell’ipnosi</a:t>
            </a:r>
            <a:r>
              <a:rPr lang="it-IT" sz="1000"/>
              <a:t>: </a:t>
            </a:r>
          </a:p>
          <a:p>
            <a:r>
              <a:rPr lang="it-IT" sz="1000"/>
              <a:t>LE </a:t>
            </a:r>
            <a:r>
              <a:rPr lang="it-IT" sz="1000" dirty="0"/>
              <a:t>LIBERE ASSOCIAZIONI.</a:t>
            </a:r>
          </a:p>
          <a:p>
            <a:r>
              <a:rPr lang="it-IT" sz="1000" dirty="0"/>
              <a:t>I SOGNI,</a:t>
            </a:r>
          </a:p>
          <a:p>
            <a:r>
              <a:rPr lang="it-IT" sz="1000" dirty="0"/>
              <a:t>I LAPSUS.</a:t>
            </a:r>
          </a:p>
        </p:txBody>
      </p:sp>
      <p:cxnSp>
        <p:nvCxnSpPr>
          <p:cNvPr id="28" name="Connettore curvo 27">
            <a:extLst>
              <a:ext uri="{FF2B5EF4-FFF2-40B4-BE49-F238E27FC236}">
                <a16:creationId xmlns:a16="http://schemas.microsoft.com/office/drawing/2014/main" id="{FB9B1192-7C3C-4920-AD7F-CF4647EE8F79}"/>
              </a:ext>
            </a:extLst>
          </p:cNvPr>
          <p:cNvCxnSpPr>
            <a:cxnSpLocks/>
            <a:stCxn id="23" idx="1"/>
            <a:endCxn id="27" idx="3"/>
          </p:cNvCxnSpPr>
          <p:nvPr/>
        </p:nvCxnSpPr>
        <p:spPr>
          <a:xfrm rot="10800000">
            <a:off x="1685979" y="2695110"/>
            <a:ext cx="752147" cy="296784"/>
          </a:xfrm>
          <a:prstGeom prst="curvedConnector3">
            <a:avLst>
              <a:gd name="adj1" fmla="val 50000"/>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ttore curvo 29">
            <a:extLst>
              <a:ext uri="{FF2B5EF4-FFF2-40B4-BE49-F238E27FC236}">
                <a16:creationId xmlns:a16="http://schemas.microsoft.com/office/drawing/2014/main" id="{4BA510E3-9712-4656-B023-2A3888F8605A}"/>
              </a:ext>
            </a:extLst>
          </p:cNvPr>
          <p:cNvCxnSpPr>
            <a:cxnSpLocks/>
            <a:stCxn id="35" idx="1"/>
            <a:endCxn id="23" idx="3"/>
          </p:cNvCxnSpPr>
          <p:nvPr/>
        </p:nvCxnSpPr>
        <p:spPr>
          <a:xfrm rot="10800000">
            <a:off x="3581126" y="2991895"/>
            <a:ext cx="407413" cy="297267"/>
          </a:xfrm>
          <a:prstGeom prst="curvedConnector3">
            <a:avLst>
              <a:gd name="adj1" fmla="val 50000"/>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Rettangolo con angoli arrotondati 35">
            <a:extLst>
              <a:ext uri="{FF2B5EF4-FFF2-40B4-BE49-F238E27FC236}">
                <a16:creationId xmlns:a16="http://schemas.microsoft.com/office/drawing/2014/main" id="{8D42CE23-6EC6-4D43-836F-EDDC7691B61E}"/>
              </a:ext>
            </a:extLst>
          </p:cNvPr>
          <p:cNvSpPr/>
          <p:nvPr/>
        </p:nvSpPr>
        <p:spPr>
          <a:xfrm>
            <a:off x="2751433" y="1683037"/>
            <a:ext cx="1143000" cy="80215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tx1"/>
                </a:solidFill>
              </a:rPr>
              <a:t>Osserva 2 Aspetti dell’apparato</a:t>
            </a:r>
          </a:p>
          <a:p>
            <a:pPr algn="ctr"/>
            <a:r>
              <a:rPr lang="it-IT" sz="1000" dirty="0">
                <a:solidFill>
                  <a:schemeClr val="tx1"/>
                </a:solidFill>
              </a:rPr>
              <a:t>Psichico.</a:t>
            </a:r>
          </a:p>
        </p:txBody>
      </p:sp>
      <p:sp>
        <p:nvSpPr>
          <p:cNvPr id="37" name="Rettangolo con angoli arrotondati 36">
            <a:extLst>
              <a:ext uri="{FF2B5EF4-FFF2-40B4-BE49-F238E27FC236}">
                <a16:creationId xmlns:a16="http://schemas.microsoft.com/office/drawing/2014/main" id="{E60B2D64-1F0C-42A7-AF5F-B812F844FDCA}"/>
              </a:ext>
            </a:extLst>
          </p:cNvPr>
          <p:cNvSpPr/>
          <p:nvPr/>
        </p:nvSpPr>
        <p:spPr>
          <a:xfrm>
            <a:off x="2853079" y="606244"/>
            <a:ext cx="1368179" cy="802159"/>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ctr">
              <a:buAutoNum type="arabicParenR"/>
            </a:pPr>
            <a:r>
              <a:rPr lang="it-IT" sz="1000">
                <a:solidFill>
                  <a:schemeClr val="tx1"/>
                </a:solidFill>
              </a:rPr>
              <a:t>Le </a:t>
            </a:r>
            <a:r>
              <a:rPr lang="it-IT" sz="1000" dirty="0">
                <a:solidFill>
                  <a:schemeClr val="tx1"/>
                </a:solidFill>
              </a:rPr>
              <a:t>dimensioni della psiche, aspetti qualitativi</a:t>
            </a:r>
            <a:r>
              <a:rPr lang="it-IT" sz="1000">
                <a:solidFill>
                  <a:schemeClr val="tx1"/>
                </a:solidFill>
              </a:rPr>
              <a:t>. </a:t>
            </a:r>
          </a:p>
          <a:p>
            <a:pPr algn="ctr"/>
            <a:r>
              <a:rPr lang="it-IT" sz="1000">
                <a:solidFill>
                  <a:schemeClr val="tx1"/>
                </a:solidFill>
              </a:rPr>
              <a:t>(prima topica)</a:t>
            </a:r>
            <a:endParaRPr lang="it-IT" sz="1000" dirty="0">
              <a:solidFill>
                <a:schemeClr val="tx1"/>
              </a:solidFill>
            </a:endParaRPr>
          </a:p>
        </p:txBody>
      </p:sp>
      <p:sp>
        <p:nvSpPr>
          <p:cNvPr id="38" name="Rettangolo con angoli arrotondati 37">
            <a:extLst>
              <a:ext uri="{FF2B5EF4-FFF2-40B4-BE49-F238E27FC236}">
                <a16:creationId xmlns:a16="http://schemas.microsoft.com/office/drawing/2014/main" id="{CA483C0E-477A-4A40-B388-038EEA07B8AD}"/>
              </a:ext>
            </a:extLst>
          </p:cNvPr>
          <p:cNvSpPr/>
          <p:nvPr/>
        </p:nvSpPr>
        <p:spPr>
          <a:xfrm>
            <a:off x="4245877" y="1631484"/>
            <a:ext cx="1209570" cy="802159"/>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tx1"/>
                </a:solidFill>
              </a:rPr>
              <a:t>2) Aspetti di forza, di energia: le 3 istanze </a:t>
            </a:r>
            <a:r>
              <a:rPr lang="it-IT" sz="1000">
                <a:solidFill>
                  <a:schemeClr val="tx1"/>
                </a:solidFill>
              </a:rPr>
              <a:t>della psichiche.</a:t>
            </a:r>
          </a:p>
          <a:p>
            <a:pPr algn="ctr"/>
            <a:r>
              <a:rPr lang="it-IT" sz="1000">
                <a:solidFill>
                  <a:schemeClr val="tx1"/>
                </a:solidFill>
              </a:rPr>
              <a:t>(seconda topica)</a:t>
            </a:r>
            <a:endParaRPr lang="it-IT" sz="1000" dirty="0">
              <a:solidFill>
                <a:schemeClr val="tx1"/>
              </a:solidFill>
            </a:endParaRPr>
          </a:p>
        </p:txBody>
      </p:sp>
      <p:sp>
        <p:nvSpPr>
          <p:cNvPr id="22" name="Rettangolo con angoli arrotondati 21">
            <a:extLst>
              <a:ext uri="{FF2B5EF4-FFF2-40B4-BE49-F238E27FC236}">
                <a16:creationId xmlns:a16="http://schemas.microsoft.com/office/drawing/2014/main" id="{D8CF0536-D44F-4321-B130-7179555E6FBC}"/>
              </a:ext>
            </a:extLst>
          </p:cNvPr>
          <p:cNvSpPr/>
          <p:nvPr/>
        </p:nvSpPr>
        <p:spPr>
          <a:xfrm>
            <a:off x="1566479" y="704308"/>
            <a:ext cx="800100" cy="32385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tx1"/>
                </a:solidFill>
              </a:rPr>
              <a:t>conscio</a:t>
            </a:r>
          </a:p>
        </p:txBody>
      </p:sp>
      <p:sp>
        <p:nvSpPr>
          <p:cNvPr id="39" name="Rettangolo con angoli arrotondati 38">
            <a:extLst>
              <a:ext uri="{FF2B5EF4-FFF2-40B4-BE49-F238E27FC236}">
                <a16:creationId xmlns:a16="http://schemas.microsoft.com/office/drawing/2014/main" id="{00147A49-BC4A-4AAF-915D-3B1BC36322AF}"/>
              </a:ext>
            </a:extLst>
          </p:cNvPr>
          <p:cNvSpPr/>
          <p:nvPr/>
        </p:nvSpPr>
        <p:spPr>
          <a:xfrm>
            <a:off x="1569585" y="1143426"/>
            <a:ext cx="800100" cy="32385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tx1"/>
                </a:solidFill>
              </a:rPr>
              <a:t>preconscio</a:t>
            </a:r>
          </a:p>
        </p:txBody>
      </p:sp>
      <p:sp>
        <p:nvSpPr>
          <p:cNvPr id="40" name="Rettangolo con angoli arrotondati 39">
            <a:extLst>
              <a:ext uri="{FF2B5EF4-FFF2-40B4-BE49-F238E27FC236}">
                <a16:creationId xmlns:a16="http://schemas.microsoft.com/office/drawing/2014/main" id="{56D508F2-4D72-43FA-A7BD-A12D02A88C5A}"/>
              </a:ext>
            </a:extLst>
          </p:cNvPr>
          <p:cNvSpPr/>
          <p:nvPr/>
        </p:nvSpPr>
        <p:spPr>
          <a:xfrm>
            <a:off x="1037395" y="1582544"/>
            <a:ext cx="1408975" cy="473959"/>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t>Inconscio,</a:t>
            </a:r>
          </a:p>
          <a:p>
            <a:pPr algn="ctr"/>
            <a:r>
              <a:rPr lang="it-IT" sz="1000" dirty="0"/>
              <a:t>Libera i suoi contenuti tramite</a:t>
            </a:r>
          </a:p>
        </p:txBody>
      </p:sp>
      <p:cxnSp>
        <p:nvCxnSpPr>
          <p:cNvPr id="26" name="Connettore curvo 25">
            <a:extLst>
              <a:ext uri="{FF2B5EF4-FFF2-40B4-BE49-F238E27FC236}">
                <a16:creationId xmlns:a16="http://schemas.microsoft.com/office/drawing/2014/main" id="{DF93CBBA-D07E-42FA-9080-F414C752683D}"/>
              </a:ext>
            </a:extLst>
          </p:cNvPr>
          <p:cNvCxnSpPr>
            <a:stCxn id="37" idx="1"/>
            <a:endCxn id="22" idx="3"/>
          </p:cNvCxnSpPr>
          <p:nvPr/>
        </p:nvCxnSpPr>
        <p:spPr>
          <a:xfrm rot="10800000">
            <a:off x="2366579" y="866234"/>
            <a:ext cx="486500" cy="14109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ttore curvo 30">
            <a:extLst>
              <a:ext uri="{FF2B5EF4-FFF2-40B4-BE49-F238E27FC236}">
                <a16:creationId xmlns:a16="http://schemas.microsoft.com/office/drawing/2014/main" id="{99671215-630F-48D8-B11C-E081B35DE033}"/>
              </a:ext>
            </a:extLst>
          </p:cNvPr>
          <p:cNvCxnSpPr>
            <a:stCxn id="37" idx="1"/>
            <a:endCxn id="39" idx="3"/>
          </p:cNvCxnSpPr>
          <p:nvPr/>
        </p:nvCxnSpPr>
        <p:spPr>
          <a:xfrm rot="10800000" flipV="1">
            <a:off x="2369685" y="1007323"/>
            <a:ext cx="483394" cy="29802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nettore curvo 32">
            <a:extLst>
              <a:ext uri="{FF2B5EF4-FFF2-40B4-BE49-F238E27FC236}">
                <a16:creationId xmlns:a16="http://schemas.microsoft.com/office/drawing/2014/main" id="{66C39D69-5B66-4D8E-B0F4-143FF8E37B21}"/>
              </a:ext>
            </a:extLst>
          </p:cNvPr>
          <p:cNvCxnSpPr>
            <a:cxnSpLocks/>
            <a:stCxn id="37" idx="1"/>
            <a:endCxn id="40" idx="3"/>
          </p:cNvCxnSpPr>
          <p:nvPr/>
        </p:nvCxnSpPr>
        <p:spPr>
          <a:xfrm rot="10800000" flipV="1">
            <a:off x="2446371" y="1007324"/>
            <a:ext cx="406709" cy="81220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Rettangolo con angoli arrotondati 43">
            <a:extLst>
              <a:ext uri="{FF2B5EF4-FFF2-40B4-BE49-F238E27FC236}">
                <a16:creationId xmlns:a16="http://schemas.microsoft.com/office/drawing/2014/main" id="{DF982CB2-3FAB-4394-BA32-F58E20DDB9DF}"/>
              </a:ext>
            </a:extLst>
          </p:cNvPr>
          <p:cNvSpPr/>
          <p:nvPr/>
        </p:nvSpPr>
        <p:spPr>
          <a:xfrm>
            <a:off x="265518" y="1631484"/>
            <a:ext cx="525439" cy="158487"/>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t>sogni</a:t>
            </a:r>
          </a:p>
        </p:txBody>
      </p:sp>
      <p:sp>
        <p:nvSpPr>
          <p:cNvPr id="51" name="Rettangolo con angoli arrotondati 50">
            <a:extLst>
              <a:ext uri="{FF2B5EF4-FFF2-40B4-BE49-F238E27FC236}">
                <a16:creationId xmlns:a16="http://schemas.microsoft.com/office/drawing/2014/main" id="{A49E708A-F360-4E9D-9E9A-19FEBBD860E3}"/>
              </a:ext>
            </a:extLst>
          </p:cNvPr>
          <p:cNvSpPr/>
          <p:nvPr/>
        </p:nvSpPr>
        <p:spPr>
          <a:xfrm>
            <a:off x="265518" y="1878751"/>
            <a:ext cx="525439" cy="158487"/>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t>lapsus</a:t>
            </a:r>
          </a:p>
        </p:txBody>
      </p:sp>
      <p:cxnSp>
        <p:nvCxnSpPr>
          <p:cNvPr id="52" name="Connettore curvo 51">
            <a:extLst>
              <a:ext uri="{FF2B5EF4-FFF2-40B4-BE49-F238E27FC236}">
                <a16:creationId xmlns:a16="http://schemas.microsoft.com/office/drawing/2014/main" id="{5179A30E-9257-4604-BDB1-DB862C755643}"/>
              </a:ext>
            </a:extLst>
          </p:cNvPr>
          <p:cNvCxnSpPr>
            <a:stCxn id="40" idx="1"/>
            <a:endCxn id="44" idx="3"/>
          </p:cNvCxnSpPr>
          <p:nvPr/>
        </p:nvCxnSpPr>
        <p:spPr>
          <a:xfrm rot="10800000">
            <a:off x="790957" y="1710728"/>
            <a:ext cx="246438" cy="108796"/>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Connettore curvo 53">
            <a:extLst>
              <a:ext uri="{FF2B5EF4-FFF2-40B4-BE49-F238E27FC236}">
                <a16:creationId xmlns:a16="http://schemas.microsoft.com/office/drawing/2014/main" id="{1637DB16-5B97-4625-B22C-FF2EAD2F6983}"/>
              </a:ext>
            </a:extLst>
          </p:cNvPr>
          <p:cNvCxnSpPr>
            <a:stCxn id="40" idx="1"/>
            <a:endCxn id="51" idx="3"/>
          </p:cNvCxnSpPr>
          <p:nvPr/>
        </p:nvCxnSpPr>
        <p:spPr>
          <a:xfrm rot="10800000" flipV="1">
            <a:off x="790957" y="1819523"/>
            <a:ext cx="246438" cy="13847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Connettore curvo 70">
            <a:extLst>
              <a:ext uri="{FF2B5EF4-FFF2-40B4-BE49-F238E27FC236}">
                <a16:creationId xmlns:a16="http://schemas.microsoft.com/office/drawing/2014/main" id="{EC609DE8-80B2-4139-B737-CCC64EB9CE81}"/>
              </a:ext>
            </a:extLst>
          </p:cNvPr>
          <p:cNvCxnSpPr>
            <a:cxnSpLocks/>
            <a:stCxn id="36" idx="0"/>
            <a:endCxn id="37" idx="2"/>
          </p:cNvCxnSpPr>
          <p:nvPr/>
        </p:nvCxnSpPr>
        <p:spPr>
          <a:xfrm rot="5400000" flipH="1" flipV="1">
            <a:off x="3292734" y="1438602"/>
            <a:ext cx="274634" cy="214236"/>
          </a:xfrm>
          <a:prstGeom prst="curvedConnector3">
            <a:avLst>
              <a:gd name="adj1" fmla="val 50000"/>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nettore curvo 80">
            <a:extLst>
              <a:ext uri="{FF2B5EF4-FFF2-40B4-BE49-F238E27FC236}">
                <a16:creationId xmlns:a16="http://schemas.microsoft.com/office/drawing/2014/main" id="{F74F261B-6C78-4EE7-A56E-712ADE26BCD2}"/>
              </a:ext>
            </a:extLst>
          </p:cNvPr>
          <p:cNvCxnSpPr>
            <a:cxnSpLocks/>
            <a:stCxn id="36" idx="3"/>
            <a:endCxn id="38" idx="1"/>
          </p:cNvCxnSpPr>
          <p:nvPr/>
        </p:nvCxnSpPr>
        <p:spPr>
          <a:xfrm flipV="1">
            <a:off x="3894433" y="2032564"/>
            <a:ext cx="351444" cy="51553"/>
          </a:xfrm>
          <a:prstGeom prst="curvedConnector3">
            <a:avLst>
              <a:gd name="adj1" fmla="val 50000"/>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3" name="Rettangolo con angoli arrotondati 92">
            <a:extLst>
              <a:ext uri="{FF2B5EF4-FFF2-40B4-BE49-F238E27FC236}">
                <a16:creationId xmlns:a16="http://schemas.microsoft.com/office/drawing/2014/main" id="{126032A1-8A14-4332-88D0-8767B6C50675}"/>
              </a:ext>
            </a:extLst>
          </p:cNvPr>
          <p:cNvSpPr/>
          <p:nvPr/>
        </p:nvSpPr>
        <p:spPr>
          <a:xfrm>
            <a:off x="5100057" y="3629757"/>
            <a:ext cx="800100" cy="54156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a:solidFill>
                  <a:schemeClr val="bg1"/>
                </a:solidFill>
              </a:rPr>
              <a:t>3) ES</a:t>
            </a:r>
            <a:endParaRPr lang="it-IT" sz="1000" dirty="0">
              <a:solidFill>
                <a:schemeClr val="bg1"/>
              </a:solidFill>
            </a:endParaRPr>
          </a:p>
          <a:p>
            <a:pPr algn="ctr"/>
            <a:r>
              <a:rPr lang="it-IT" sz="1000" dirty="0">
                <a:solidFill>
                  <a:schemeClr val="bg1"/>
                </a:solidFill>
              </a:rPr>
              <a:t>(</a:t>
            </a:r>
            <a:r>
              <a:rPr lang="it-IT" sz="1000">
                <a:solidFill>
                  <a:schemeClr val="bg1"/>
                </a:solidFill>
              </a:rPr>
              <a:t>inconscio)</a:t>
            </a:r>
          </a:p>
          <a:p>
            <a:pPr algn="ctr"/>
            <a:r>
              <a:rPr lang="it-IT" sz="1000">
                <a:solidFill>
                  <a:schemeClr val="bg1"/>
                </a:solidFill>
              </a:rPr>
              <a:t>Sede:</a:t>
            </a:r>
            <a:endParaRPr lang="it-IT" sz="1000" dirty="0">
              <a:solidFill>
                <a:schemeClr val="bg1"/>
              </a:solidFill>
            </a:endParaRPr>
          </a:p>
        </p:txBody>
      </p:sp>
      <p:sp>
        <p:nvSpPr>
          <p:cNvPr id="94" name="Rettangolo con angoli arrotondati 93">
            <a:extLst>
              <a:ext uri="{FF2B5EF4-FFF2-40B4-BE49-F238E27FC236}">
                <a16:creationId xmlns:a16="http://schemas.microsoft.com/office/drawing/2014/main" id="{40CF8D79-6624-4416-A34D-0DF674177A89}"/>
              </a:ext>
            </a:extLst>
          </p:cNvPr>
          <p:cNvSpPr/>
          <p:nvPr/>
        </p:nvSpPr>
        <p:spPr>
          <a:xfrm>
            <a:off x="5126221" y="2569904"/>
            <a:ext cx="800100" cy="32385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a:solidFill>
                  <a:schemeClr val="tx1"/>
                </a:solidFill>
              </a:rPr>
              <a:t>2)IO</a:t>
            </a:r>
            <a:endParaRPr lang="it-IT" sz="1000" dirty="0">
              <a:solidFill>
                <a:schemeClr val="tx1"/>
              </a:solidFill>
            </a:endParaRPr>
          </a:p>
          <a:p>
            <a:pPr algn="ctr"/>
            <a:r>
              <a:rPr lang="it-IT" sz="1000" dirty="0">
                <a:solidFill>
                  <a:schemeClr val="tx1"/>
                </a:solidFill>
              </a:rPr>
              <a:t>(conscio)</a:t>
            </a:r>
          </a:p>
        </p:txBody>
      </p:sp>
      <p:sp>
        <p:nvSpPr>
          <p:cNvPr id="95" name="Rettangolo con angoli arrotondati 94">
            <a:extLst>
              <a:ext uri="{FF2B5EF4-FFF2-40B4-BE49-F238E27FC236}">
                <a16:creationId xmlns:a16="http://schemas.microsoft.com/office/drawing/2014/main" id="{8404A342-4680-4796-8A5C-990BF046B07C}"/>
              </a:ext>
            </a:extLst>
          </p:cNvPr>
          <p:cNvSpPr/>
          <p:nvPr/>
        </p:nvSpPr>
        <p:spPr>
          <a:xfrm>
            <a:off x="4884276" y="830973"/>
            <a:ext cx="798829" cy="473959"/>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a:solidFill>
                  <a:schemeClr val="tx1"/>
                </a:solidFill>
              </a:rPr>
              <a:t>1)SUPER-IO</a:t>
            </a:r>
            <a:endParaRPr lang="it-IT" sz="1000" dirty="0">
              <a:solidFill>
                <a:schemeClr val="tx1"/>
              </a:solidFill>
            </a:endParaRPr>
          </a:p>
        </p:txBody>
      </p:sp>
      <p:pic>
        <p:nvPicPr>
          <p:cNvPr id="8" name="Immagine 7">
            <a:hlinkClick r:id="rId3" action="ppaction://hlinksldjump"/>
          </p:cNvPr>
          <p:cNvPicPr>
            <a:picLocks noChangeAspect="1"/>
          </p:cNvPicPr>
          <p:nvPr/>
        </p:nvPicPr>
        <p:blipFill>
          <a:blip r:embed="rId4">
            <a:duotone>
              <a:prstClr val="black"/>
              <a:schemeClr val="accent5">
                <a:tint val="45000"/>
                <a:satMod val="400000"/>
              </a:schemeClr>
            </a:duotone>
            <a:extLst>
              <a:ext uri="{BEBA8EAE-BF5A-486C-A8C5-ECC9F3942E4B}">
                <a14:imgProps xmlns:a14="http://schemas.microsoft.com/office/drawing/2010/main">
                  <a14:imgLayer r:embed="rId5">
                    <a14:imgEffect>
                      <a14:backgroundRemoval t="0" b="100000" l="0" r="100000">
                        <a14:foregroundMark x1="69091" y1="51872" x2="69091" y2="51872"/>
                      </a14:backgroundRemoval>
                    </a14:imgEffect>
                  </a14:imgLayer>
                </a14:imgProps>
              </a:ext>
            </a:extLst>
          </a:blip>
          <a:stretch>
            <a:fillRect/>
          </a:stretch>
        </p:blipFill>
        <p:spPr>
          <a:xfrm rot="3778291">
            <a:off x="3594652" y="2282257"/>
            <a:ext cx="356200" cy="302770"/>
          </a:xfrm>
          <a:prstGeom prst="rect">
            <a:avLst/>
          </a:prstGeom>
        </p:spPr>
      </p:pic>
      <p:sp>
        <p:nvSpPr>
          <p:cNvPr id="41" name="Rettangolo con angoli arrotondati 40">
            <a:extLst/>
          </p:cNvPr>
          <p:cNvSpPr/>
          <p:nvPr/>
        </p:nvSpPr>
        <p:spPr>
          <a:xfrm>
            <a:off x="6252906" y="3995943"/>
            <a:ext cx="800100" cy="32385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a:solidFill>
                  <a:schemeClr val="tx1"/>
                </a:solidFill>
              </a:rPr>
              <a:t>Del rimosso</a:t>
            </a:r>
            <a:endParaRPr lang="it-IT" sz="1000" dirty="0">
              <a:solidFill>
                <a:schemeClr val="tx1"/>
              </a:solidFill>
            </a:endParaRPr>
          </a:p>
        </p:txBody>
      </p:sp>
      <p:sp>
        <p:nvSpPr>
          <p:cNvPr id="42" name="Rettangolo con angoli arrotondati 41">
            <a:extLst/>
          </p:cNvPr>
          <p:cNvSpPr/>
          <p:nvPr/>
        </p:nvSpPr>
        <p:spPr>
          <a:xfrm>
            <a:off x="6742413" y="4543758"/>
            <a:ext cx="800100" cy="32385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a:solidFill>
                  <a:schemeClr val="tx1"/>
                </a:solidFill>
              </a:rPr>
              <a:t>Del istinti</a:t>
            </a:r>
            <a:endParaRPr lang="it-IT" sz="1000" dirty="0">
              <a:solidFill>
                <a:schemeClr val="tx1"/>
              </a:solidFill>
            </a:endParaRPr>
          </a:p>
        </p:txBody>
      </p:sp>
      <p:sp>
        <p:nvSpPr>
          <p:cNvPr id="43" name="Rettangolo con angoli arrotondati 42">
            <a:extLst/>
          </p:cNvPr>
          <p:cNvSpPr/>
          <p:nvPr/>
        </p:nvSpPr>
        <p:spPr>
          <a:xfrm>
            <a:off x="7246480" y="5351553"/>
            <a:ext cx="666879" cy="32385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a:solidFill>
                  <a:srgbClr val="C00000"/>
                </a:solidFill>
              </a:rPr>
              <a:t>Di vita </a:t>
            </a:r>
            <a:r>
              <a:rPr lang="it-IT" sz="1000">
                <a:solidFill>
                  <a:schemeClr val="tx1"/>
                </a:solidFill>
              </a:rPr>
              <a:t>(Eros)</a:t>
            </a:r>
            <a:endParaRPr lang="it-IT" sz="1000" dirty="0">
              <a:solidFill>
                <a:schemeClr val="tx1"/>
              </a:solidFill>
            </a:endParaRPr>
          </a:p>
        </p:txBody>
      </p:sp>
      <p:sp>
        <p:nvSpPr>
          <p:cNvPr id="45" name="Rettangolo con angoli arrotondati 44">
            <a:extLst/>
          </p:cNvPr>
          <p:cNvSpPr/>
          <p:nvPr/>
        </p:nvSpPr>
        <p:spPr>
          <a:xfrm>
            <a:off x="8226199" y="4415955"/>
            <a:ext cx="1281342" cy="49327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a:solidFill>
                  <a:srgbClr val="C00000"/>
                </a:solidFill>
              </a:rPr>
              <a:t>Di morte(Tanathos</a:t>
            </a:r>
            <a:r>
              <a:rPr lang="it-IT" sz="1000">
                <a:solidFill>
                  <a:schemeClr val="tx1"/>
                </a:solidFill>
              </a:rPr>
              <a:t>)</a:t>
            </a:r>
          </a:p>
          <a:p>
            <a:pPr algn="ctr"/>
            <a:r>
              <a:rPr lang="it-IT" sz="1000">
                <a:solidFill>
                  <a:schemeClr val="tx1"/>
                </a:solidFill>
              </a:rPr>
              <a:t>tendenza all’utodistruzione.</a:t>
            </a:r>
            <a:endParaRPr lang="it-IT" sz="1000" dirty="0">
              <a:solidFill>
                <a:schemeClr val="tx1"/>
              </a:solidFill>
            </a:endParaRPr>
          </a:p>
        </p:txBody>
      </p:sp>
      <p:sp>
        <p:nvSpPr>
          <p:cNvPr id="9" name="CasellaDiTesto 8"/>
          <p:cNvSpPr txBox="1"/>
          <p:nvPr/>
        </p:nvSpPr>
        <p:spPr>
          <a:xfrm>
            <a:off x="8086155" y="5237243"/>
            <a:ext cx="1713288" cy="784830"/>
          </a:xfrm>
          <a:prstGeom prst="rect">
            <a:avLst/>
          </a:prstGeom>
          <a:noFill/>
          <a:ln w="19050">
            <a:solidFill>
              <a:schemeClr val="tx2">
                <a:lumMod val="50000"/>
              </a:schemeClr>
            </a:solidFill>
          </a:ln>
        </p:spPr>
        <p:txBody>
          <a:bodyPr wrap="square" rtlCol="0">
            <a:spAutoFit/>
          </a:bodyPr>
          <a:lstStyle/>
          <a:p>
            <a:r>
              <a:rPr lang="it-IT" sz="900" b="1"/>
              <a:t>ISTINTI DI VITA (Eros) </a:t>
            </a:r>
            <a:r>
              <a:rPr lang="it-IT" sz="900"/>
              <a:t>(pulsioni sessuali, e di autoconservazione. Istinto conservazione della specie, istinto di sopravvivenza, etc.)</a:t>
            </a:r>
          </a:p>
        </p:txBody>
      </p:sp>
      <p:sp>
        <p:nvSpPr>
          <p:cNvPr id="10" name="Rettangolo 9"/>
          <p:cNvSpPr/>
          <p:nvPr/>
        </p:nvSpPr>
        <p:spPr>
          <a:xfrm>
            <a:off x="7217548" y="3922502"/>
            <a:ext cx="2650494" cy="369332"/>
          </a:xfrm>
          <a:prstGeom prst="rect">
            <a:avLst/>
          </a:prstGeom>
          <a:ln w="19050">
            <a:solidFill>
              <a:schemeClr val="tx2">
                <a:lumMod val="50000"/>
              </a:schemeClr>
            </a:solidFill>
          </a:ln>
        </p:spPr>
        <p:txBody>
          <a:bodyPr wrap="square">
            <a:spAutoFit/>
          </a:bodyPr>
          <a:lstStyle/>
          <a:p>
            <a:r>
              <a:rPr lang="it-IT" sz="900"/>
              <a:t>Di contenuti repressi o censurati</a:t>
            </a:r>
            <a:br>
              <a:rPr lang="it-IT" sz="900"/>
            </a:br>
            <a:r>
              <a:rPr lang="it-IT" sz="900"/>
              <a:t>paure, desideri sessuali, desideri immorali, conflitti, </a:t>
            </a:r>
          </a:p>
        </p:txBody>
      </p:sp>
      <p:sp>
        <p:nvSpPr>
          <p:cNvPr id="53" name="CasellaDiTesto 52"/>
          <p:cNvSpPr txBox="1"/>
          <p:nvPr/>
        </p:nvSpPr>
        <p:spPr>
          <a:xfrm>
            <a:off x="8071894" y="6020812"/>
            <a:ext cx="1727549" cy="507831"/>
          </a:xfrm>
          <a:prstGeom prst="rect">
            <a:avLst/>
          </a:prstGeom>
          <a:noFill/>
          <a:ln w="19050">
            <a:solidFill>
              <a:schemeClr val="tx2">
                <a:lumMod val="50000"/>
              </a:schemeClr>
            </a:solidFill>
          </a:ln>
        </p:spPr>
        <p:txBody>
          <a:bodyPr wrap="square" rtlCol="0">
            <a:spAutoFit/>
          </a:bodyPr>
          <a:lstStyle/>
          <a:p>
            <a:r>
              <a:rPr lang="it-IT" sz="900" b="1"/>
              <a:t>Si avvertono come bisogni.</a:t>
            </a:r>
          </a:p>
          <a:p>
            <a:r>
              <a:rPr lang="it-IT" sz="900" b="1"/>
              <a:t>Sono caratterizzati da: </a:t>
            </a:r>
          </a:p>
          <a:p>
            <a:r>
              <a:rPr lang="it-IT" sz="900" b="1"/>
              <a:t>Fonte  -  meta  -  oggetto.</a:t>
            </a:r>
            <a:endParaRPr lang="it-IT" sz="900"/>
          </a:p>
        </p:txBody>
      </p:sp>
      <p:sp>
        <p:nvSpPr>
          <p:cNvPr id="55" name="Rettangolo con angoli arrotondati 54">
            <a:extLst/>
          </p:cNvPr>
          <p:cNvSpPr/>
          <p:nvPr/>
        </p:nvSpPr>
        <p:spPr>
          <a:xfrm>
            <a:off x="6003563" y="1379125"/>
            <a:ext cx="3819593" cy="66492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a:solidFill>
                  <a:schemeClr val="tx1"/>
                </a:solidFill>
              </a:rPr>
              <a:t>Usa meccanismi di difesa per mediate, controllore o rimuovere le pulsioni. Agioscono in modo automatico e inconscio. </a:t>
            </a:r>
          </a:p>
          <a:p>
            <a:pPr algn="ctr"/>
            <a:r>
              <a:rPr lang="it-IT" sz="1000">
                <a:solidFill>
                  <a:schemeClr val="tx1"/>
                </a:solidFill>
              </a:rPr>
              <a:t>Si formano nei primi anni di vita del bambino e servono ad evitare l’ansia che può generare una richiesta inaccettabile dell’ES.</a:t>
            </a:r>
            <a:endParaRPr lang="it-IT" sz="1000" dirty="0">
              <a:solidFill>
                <a:schemeClr val="tx1"/>
              </a:solidFill>
            </a:endParaRPr>
          </a:p>
        </p:txBody>
      </p:sp>
      <p:sp>
        <p:nvSpPr>
          <p:cNvPr id="56" name="Rettangolo con angoli arrotondati 55">
            <a:extLst/>
          </p:cNvPr>
          <p:cNvSpPr/>
          <p:nvPr/>
        </p:nvSpPr>
        <p:spPr>
          <a:xfrm>
            <a:off x="6027276" y="591599"/>
            <a:ext cx="3772169" cy="70772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800" b="1">
                <a:solidFill>
                  <a:schemeClr val="tx1"/>
                </a:solidFill>
              </a:rPr>
              <a:t>Governato Principi morali  </a:t>
            </a:r>
            <a:r>
              <a:rPr lang="it-IT" sz="800">
                <a:solidFill>
                  <a:schemeClr val="tx1"/>
                </a:solidFill>
              </a:rPr>
              <a:t>Internalizzati (interiorizzati).</a:t>
            </a:r>
          </a:p>
          <a:p>
            <a:r>
              <a:rPr lang="it-IT" sz="800">
                <a:ln w="3175">
                  <a:noFill/>
                </a:ln>
                <a:solidFill>
                  <a:schemeClr val="tx1"/>
                </a:solidFill>
              </a:rPr>
              <a:t>Inseme regole etiche, morali,  Di vita, culturali etc.</a:t>
            </a:r>
          </a:p>
          <a:p>
            <a:r>
              <a:rPr lang="it-IT" sz="800">
                <a:solidFill>
                  <a:schemeClr val="tx1"/>
                </a:solidFill>
              </a:rPr>
              <a:t>FUNZIONE DEL SUPER-IO.</a:t>
            </a:r>
          </a:p>
          <a:p>
            <a:r>
              <a:rPr lang="it-IT" sz="800">
                <a:solidFill>
                  <a:schemeClr val="tx1"/>
                </a:solidFill>
              </a:rPr>
              <a:t>Istanze della morale.</a:t>
            </a:r>
          </a:p>
          <a:p>
            <a:r>
              <a:rPr lang="it-IT" sz="800">
                <a:solidFill>
                  <a:schemeClr val="tx1"/>
                </a:solidFill>
              </a:rPr>
              <a:t>Funzioni di controllo, di censura sulle pulsioni da attuare: di ce NO-Sì-MA</a:t>
            </a:r>
            <a:endParaRPr lang="it-IT" sz="800">
              <a:ln w="3175">
                <a:noFill/>
              </a:ln>
              <a:solidFill>
                <a:schemeClr val="tx1"/>
              </a:solidFill>
            </a:endParaRPr>
          </a:p>
        </p:txBody>
      </p:sp>
      <p:pic>
        <p:nvPicPr>
          <p:cNvPr id="57" name="Immagine 56"/>
          <p:cNvPicPr>
            <a:picLocks noChangeAspect="1"/>
          </p:cNvPicPr>
          <p:nvPr/>
        </p:nvPicPr>
        <p:blipFill>
          <a:blip r:embed="rId6"/>
          <a:stretch>
            <a:fillRect/>
          </a:stretch>
        </p:blipFill>
        <p:spPr>
          <a:xfrm>
            <a:off x="10291454" y="1551603"/>
            <a:ext cx="4905985" cy="1853788"/>
          </a:xfrm>
          <a:prstGeom prst="rect">
            <a:avLst/>
          </a:prstGeom>
        </p:spPr>
      </p:pic>
      <p:sp>
        <p:nvSpPr>
          <p:cNvPr id="17" name="Rettangolo 16"/>
          <p:cNvSpPr/>
          <p:nvPr/>
        </p:nvSpPr>
        <p:spPr>
          <a:xfrm>
            <a:off x="5947457" y="2044055"/>
            <a:ext cx="3943418" cy="1754326"/>
          </a:xfrm>
          <a:prstGeom prst="rect">
            <a:avLst/>
          </a:prstGeom>
          <a:ln>
            <a:solidFill>
              <a:schemeClr val="tx2">
                <a:lumMod val="50000"/>
              </a:schemeClr>
            </a:solidFill>
          </a:ln>
        </p:spPr>
        <p:txBody>
          <a:bodyPr wrap="square">
            <a:spAutoFit/>
          </a:bodyPr>
          <a:lstStyle/>
          <a:p>
            <a:r>
              <a:rPr lang="it-IT" sz="900" b="1">
                <a:solidFill>
                  <a:srgbClr val="444444"/>
                </a:solidFill>
                <a:latin typeface="Open Sans" panose="020B0606030504020204" pitchFamily="34" charset="0"/>
              </a:rPr>
              <a:t>Rimozione: </a:t>
            </a:r>
            <a:r>
              <a:rPr lang="it-IT" sz="900">
                <a:solidFill>
                  <a:srgbClr val="444444"/>
                </a:solidFill>
                <a:latin typeface="Open Sans" panose="020B0606030504020204" pitchFamily="34" charset="0"/>
              </a:rPr>
              <a:t>evito che la richiesta dell’ES arrivi al preconscio. «Mi sono dimenticato la data dell’esame», in realtà l’ho rimossa perché il pensiero di fare l’esame mi creava ansia.</a:t>
            </a:r>
          </a:p>
          <a:p>
            <a:r>
              <a:rPr lang="it-IT" sz="900" b="1">
                <a:solidFill>
                  <a:srgbClr val="444444"/>
                </a:solidFill>
                <a:latin typeface="Open Sans" panose="020B0606030504020204" pitchFamily="34" charset="0"/>
              </a:rPr>
              <a:t>Negazione: </a:t>
            </a:r>
            <a:r>
              <a:rPr lang="it-IT" sz="900">
                <a:solidFill>
                  <a:srgbClr val="444444"/>
                </a:solidFill>
                <a:latin typeface="Open Sans" panose="020B0606030504020204" pitchFamily="34" charset="0"/>
              </a:rPr>
              <a:t>l’imputato nega di aver picchiato la moglie perché non riuscirebbe mai ad ammetterlo a se stesso.</a:t>
            </a:r>
          </a:p>
          <a:p>
            <a:r>
              <a:rPr lang="it-IT" sz="900" b="1">
                <a:solidFill>
                  <a:srgbClr val="444444"/>
                </a:solidFill>
                <a:latin typeface="Open Sans" panose="020B0606030504020204" pitchFamily="34" charset="0"/>
              </a:rPr>
              <a:t>Spostamento</a:t>
            </a:r>
            <a:r>
              <a:rPr lang="it-IT" sz="900">
                <a:solidFill>
                  <a:srgbClr val="444444"/>
                </a:solidFill>
                <a:latin typeface="Open Sans" panose="020B0606030504020204" pitchFamily="34" charset="0"/>
              </a:rPr>
              <a:t>: porto su un oggetto esterno una tensione interna. Per esempio quando sono agitato muovo la spalla in modo incontrollato.</a:t>
            </a:r>
          </a:p>
          <a:p>
            <a:r>
              <a:rPr lang="it-IT" sz="900" b="1">
                <a:solidFill>
                  <a:srgbClr val="444444"/>
                </a:solidFill>
                <a:latin typeface="Open Sans" panose="020B0606030504020204" pitchFamily="34" charset="0"/>
              </a:rPr>
              <a:t>Proiezione: </a:t>
            </a:r>
            <a:r>
              <a:rPr lang="it-IT" sz="900">
                <a:solidFill>
                  <a:srgbClr val="444444"/>
                </a:solidFill>
                <a:latin typeface="Open Sans" panose="020B0606030504020204" pitchFamily="34" charset="0"/>
              </a:rPr>
              <a:t>«tutte le ragazze mi guardano», in realtà sono io che desidero essere guardato, ma non lo ammetterei mai a me stesso.</a:t>
            </a:r>
          </a:p>
          <a:p>
            <a:r>
              <a:rPr lang="it-IT" sz="900" b="1">
                <a:solidFill>
                  <a:srgbClr val="444444"/>
                </a:solidFill>
                <a:latin typeface="Open Sans" panose="020B0606030504020204" pitchFamily="34" charset="0"/>
              </a:rPr>
              <a:t>Formazione reattiva: </a:t>
            </a:r>
            <a:r>
              <a:rPr lang="it-IT" sz="900">
                <a:solidFill>
                  <a:srgbClr val="444444"/>
                </a:solidFill>
                <a:latin typeface="Open Sans" panose="020B0606030504020204" pitchFamily="34" charset="0"/>
              </a:rPr>
              <a:t>odio mio padre, ma non tollero di provare questo sentimento, allora lo trasforma in iper-attenzione nei suoi confronti.</a:t>
            </a:r>
            <a:endParaRPr lang="it-IT" sz="900"/>
          </a:p>
        </p:txBody>
      </p:sp>
      <p:cxnSp>
        <p:nvCxnSpPr>
          <p:cNvPr id="75" name="Connettore curvo 74"/>
          <p:cNvCxnSpPr>
            <a:stCxn id="38" idx="0"/>
            <a:endCxn id="95" idx="2"/>
          </p:cNvCxnSpPr>
          <p:nvPr/>
        </p:nvCxnSpPr>
        <p:spPr>
          <a:xfrm rot="5400000" flipH="1" flipV="1">
            <a:off x="4903900" y="1251694"/>
            <a:ext cx="326552" cy="433029"/>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Connettore curvo 85"/>
          <p:cNvCxnSpPr>
            <a:stCxn id="38" idx="2"/>
            <a:endCxn id="94" idx="1"/>
          </p:cNvCxnSpPr>
          <p:nvPr/>
        </p:nvCxnSpPr>
        <p:spPr>
          <a:xfrm rot="16200000" flipH="1">
            <a:off x="4839348" y="2444956"/>
            <a:ext cx="298186" cy="275559"/>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Connettore curvo 87"/>
          <p:cNvCxnSpPr>
            <a:stCxn id="38" idx="2"/>
            <a:endCxn id="93" idx="0"/>
          </p:cNvCxnSpPr>
          <p:nvPr/>
        </p:nvCxnSpPr>
        <p:spPr>
          <a:xfrm rot="16200000" flipH="1">
            <a:off x="4577327" y="2706977"/>
            <a:ext cx="1196114" cy="64944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Connettore curvo 91"/>
          <p:cNvCxnSpPr>
            <a:stCxn id="95" idx="3"/>
            <a:endCxn id="56" idx="1"/>
          </p:cNvCxnSpPr>
          <p:nvPr/>
        </p:nvCxnSpPr>
        <p:spPr>
          <a:xfrm flipV="1">
            <a:off x="5683105" y="945460"/>
            <a:ext cx="344171" cy="122493"/>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1" name="Connettore curvo 320"/>
          <p:cNvCxnSpPr>
            <a:stCxn id="94" idx="0"/>
            <a:endCxn id="55" idx="1"/>
          </p:cNvCxnSpPr>
          <p:nvPr/>
        </p:nvCxnSpPr>
        <p:spPr>
          <a:xfrm rot="5400000" flipH="1" flipV="1">
            <a:off x="5335760" y="1902101"/>
            <a:ext cx="858314" cy="477292"/>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3" name="Connettore curvo 322"/>
          <p:cNvCxnSpPr>
            <a:stCxn id="93" idx="3"/>
            <a:endCxn id="41" idx="1"/>
          </p:cNvCxnSpPr>
          <p:nvPr/>
        </p:nvCxnSpPr>
        <p:spPr>
          <a:xfrm>
            <a:off x="5900157" y="3900539"/>
            <a:ext cx="352749" cy="25732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5" name="Connettore curvo 324"/>
          <p:cNvCxnSpPr>
            <a:stCxn id="41" idx="3"/>
            <a:endCxn id="10" idx="1"/>
          </p:cNvCxnSpPr>
          <p:nvPr/>
        </p:nvCxnSpPr>
        <p:spPr>
          <a:xfrm flipV="1">
            <a:off x="7053006" y="4107168"/>
            <a:ext cx="164542" cy="5070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7" name="Connettore curvo 326"/>
          <p:cNvCxnSpPr>
            <a:stCxn id="93" idx="3"/>
            <a:endCxn id="42" idx="1"/>
          </p:cNvCxnSpPr>
          <p:nvPr/>
        </p:nvCxnSpPr>
        <p:spPr>
          <a:xfrm>
            <a:off x="5900157" y="3900539"/>
            <a:ext cx="842256" cy="805144"/>
          </a:xfrm>
          <a:prstGeom prst="curvedConnector3">
            <a:avLst>
              <a:gd name="adj1" fmla="val 1758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9" name="Connettore curvo 328"/>
          <p:cNvCxnSpPr>
            <a:stCxn id="42" idx="2"/>
            <a:endCxn id="43" idx="0"/>
          </p:cNvCxnSpPr>
          <p:nvPr/>
        </p:nvCxnSpPr>
        <p:spPr>
          <a:xfrm rot="16200000" flipH="1">
            <a:off x="7119219" y="4890851"/>
            <a:ext cx="483945" cy="43745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3" name="Connettore curvo 332"/>
          <p:cNvCxnSpPr>
            <a:stCxn id="43" idx="3"/>
            <a:endCxn id="9" idx="1"/>
          </p:cNvCxnSpPr>
          <p:nvPr/>
        </p:nvCxnSpPr>
        <p:spPr>
          <a:xfrm>
            <a:off x="7913359" y="5513478"/>
            <a:ext cx="172796" cy="11618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5" name="Connettore curvo 334"/>
          <p:cNvCxnSpPr>
            <a:stCxn id="42" idx="3"/>
            <a:endCxn id="45" idx="1"/>
          </p:cNvCxnSpPr>
          <p:nvPr/>
        </p:nvCxnSpPr>
        <p:spPr>
          <a:xfrm flipV="1">
            <a:off x="7542513" y="4662594"/>
            <a:ext cx="683686" cy="43089"/>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38" name="Rettangolo con angoli arrotondati 337"/>
          <p:cNvSpPr/>
          <p:nvPr/>
        </p:nvSpPr>
        <p:spPr>
          <a:xfrm>
            <a:off x="6652956" y="3647598"/>
            <a:ext cx="3146487" cy="212844"/>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a:solidFill>
                  <a:schemeClr val="tx1"/>
                </a:solidFill>
              </a:rPr>
              <a:t>I meccanismi di difesa dell’IO saranno meglio studiati dalla figlia Anna</a:t>
            </a:r>
          </a:p>
        </p:txBody>
      </p:sp>
      <p:sp>
        <p:nvSpPr>
          <p:cNvPr id="149" name="Rettangolo con angoli arrotondati 148">
            <a:extLst/>
          </p:cNvPr>
          <p:cNvSpPr/>
          <p:nvPr/>
        </p:nvSpPr>
        <p:spPr>
          <a:xfrm>
            <a:off x="3593812" y="3984220"/>
            <a:ext cx="1403766" cy="32385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a:solidFill>
                  <a:schemeClr val="tx1"/>
                </a:solidFill>
              </a:rPr>
              <a:t>Lo sviluppo psico-sessuale</a:t>
            </a:r>
            <a:endParaRPr lang="it-IT" sz="1000" dirty="0">
              <a:solidFill>
                <a:schemeClr val="tx1"/>
              </a:solidFill>
            </a:endParaRPr>
          </a:p>
        </p:txBody>
      </p:sp>
      <p:graphicFrame>
        <p:nvGraphicFramePr>
          <p:cNvPr id="373" name="Tabella 372"/>
          <p:cNvGraphicFramePr>
            <a:graphicFrameLocks noGrp="1"/>
          </p:cNvGraphicFramePr>
          <p:nvPr>
            <p:extLst/>
          </p:nvPr>
        </p:nvGraphicFramePr>
        <p:xfrm>
          <a:off x="2210157" y="4757130"/>
          <a:ext cx="1808930" cy="1210467"/>
        </p:xfrm>
        <a:graphic>
          <a:graphicData uri="http://schemas.openxmlformats.org/drawingml/2006/table">
            <a:tbl>
              <a:tblPr firstRow="1" bandRow="1">
                <a:tableStyleId>{5C22544A-7EE6-4342-B048-85BDC9FD1C3A}</a:tableStyleId>
              </a:tblPr>
              <a:tblGrid>
                <a:gridCol w="904465">
                  <a:extLst>
                    <a:ext uri="{9D8B030D-6E8A-4147-A177-3AD203B41FA5}">
                      <a16:colId xmlns:a16="http://schemas.microsoft.com/office/drawing/2014/main" val="280523223"/>
                    </a:ext>
                  </a:extLst>
                </a:gridCol>
                <a:gridCol w="904465">
                  <a:extLst>
                    <a:ext uri="{9D8B030D-6E8A-4147-A177-3AD203B41FA5}">
                      <a16:colId xmlns:a16="http://schemas.microsoft.com/office/drawing/2014/main" val="4258601024"/>
                    </a:ext>
                  </a:extLst>
                </a:gridCol>
              </a:tblGrid>
              <a:tr h="272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900">
                          <a:solidFill>
                            <a:schemeClr val="tx1"/>
                          </a:solidFill>
                        </a:rPr>
                        <a:t>Fase orale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900">
                          <a:solidFill>
                            <a:schemeClr val="tx1"/>
                          </a:solidFill>
                        </a:rPr>
                        <a:t>da 0 a 1 anno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9105001"/>
                  </a:ext>
                </a:extLst>
              </a:tr>
              <a:tr h="236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900"/>
                        <a:t>Fase anale</a:t>
                      </a:r>
                      <a:endParaRPr lang="it-IT" sz="9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900"/>
                        <a:t>2-3 anni</a:t>
                      </a:r>
                      <a:endParaRPr lang="it-IT" sz="9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5808836"/>
                  </a:ext>
                </a:extLst>
              </a:tr>
              <a:tr h="215008">
                <a:tc>
                  <a:txBody>
                    <a:bodyPr/>
                    <a:lstStyle/>
                    <a:p>
                      <a:r>
                        <a:rPr lang="it-IT" sz="900"/>
                        <a:t>Fase fallica</a:t>
                      </a:r>
                      <a:endParaRPr lang="it-IT" sz="9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900"/>
                        <a:t>4-5 anni</a:t>
                      </a:r>
                      <a:endParaRPr lang="it-IT" sz="9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8311982"/>
                  </a:ext>
                </a:extLst>
              </a:tr>
              <a:tr h="236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900"/>
                        <a:t>Fase di latenza</a:t>
                      </a:r>
                      <a:endParaRPr lang="it-IT" sz="9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900"/>
                        <a:t>6-11 anni</a:t>
                      </a:r>
                      <a:endParaRPr lang="it-IT" sz="9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0089378"/>
                  </a:ext>
                </a:extLst>
              </a:tr>
              <a:tr h="236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900"/>
                        <a:t>Fase genitale</a:t>
                      </a:r>
                      <a:endParaRPr lang="it-IT" sz="9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900"/>
                        <a:t>12/13-18 anni</a:t>
                      </a:r>
                      <a:endParaRPr lang="it-IT" sz="9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3976399"/>
                  </a:ext>
                </a:extLst>
              </a:tr>
            </a:tbl>
          </a:graphicData>
        </a:graphic>
      </p:graphicFrame>
      <p:sp>
        <p:nvSpPr>
          <p:cNvPr id="143" name="Rettangolo con angoli arrotondati 142"/>
          <p:cNvSpPr/>
          <p:nvPr/>
        </p:nvSpPr>
        <p:spPr>
          <a:xfrm>
            <a:off x="2240527" y="4405152"/>
            <a:ext cx="1778560" cy="33826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a:solidFill>
                  <a:schemeClr val="tx1"/>
                </a:solidFill>
              </a:rPr>
              <a:t>TRA 3-5 ANNI SI PRESENTA</a:t>
            </a:r>
          </a:p>
          <a:p>
            <a:pPr algn="ctr"/>
            <a:r>
              <a:rPr lang="it-IT" sz="800">
                <a:solidFill>
                  <a:schemeClr val="tx1"/>
                </a:solidFill>
              </a:rPr>
              <a:t> FASE EDIPICA </a:t>
            </a:r>
          </a:p>
        </p:txBody>
      </p:sp>
      <p:sp>
        <p:nvSpPr>
          <p:cNvPr id="155" name="CasellaDiTesto 154"/>
          <p:cNvSpPr txBox="1"/>
          <p:nvPr/>
        </p:nvSpPr>
        <p:spPr>
          <a:xfrm>
            <a:off x="2201589" y="5967597"/>
            <a:ext cx="1817498" cy="707886"/>
          </a:xfrm>
          <a:prstGeom prst="rect">
            <a:avLst/>
          </a:prstGeom>
          <a:noFill/>
          <a:ln>
            <a:solidFill>
              <a:schemeClr val="tx2">
                <a:lumMod val="50000"/>
              </a:schemeClr>
            </a:solidFill>
          </a:ln>
        </p:spPr>
        <p:txBody>
          <a:bodyPr wrap="square" rtlCol="0">
            <a:spAutoFit/>
          </a:bodyPr>
          <a:lstStyle/>
          <a:p>
            <a:r>
              <a:rPr lang="it-IT" sz="800" b="1">
                <a:solidFill>
                  <a:srgbClr val="C00000"/>
                </a:solidFill>
              </a:rPr>
              <a:t>Zone erogene</a:t>
            </a:r>
            <a:r>
              <a:rPr lang="it-IT" sz="800"/>
              <a:t>. Parti del corpo oggetto dell’interesse dell’individuo e che sono «investite» di una carica «sessuale» .</a:t>
            </a:r>
          </a:p>
          <a:p>
            <a:r>
              <a:rPr lang="it-IT" sz="800"/>
              <a:t>Diverse o con valore diverso nelle diverse età.</a:t>
            </a:r>
          </a:p>
        </p:txBody>
      </p:sp>
      <p:sp>
        <p:nvSpPr>
          <p:cNvPr id="157" name="Rettangolo con angoli arrotondati 156"/>
          <p:cNvSpPr/>
          <p:nvPr/>
        </p:nvSpPr>
        <p:spPr>
          <a:xfrm>
            <a:off x="4850833" y="4361556"/>
            <a:ext cx="989092" cy="289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a:t>Fonda società psicoanalitica.</a:t>
            </a:r>
          </a:p>
        </p:txBody>
      </p:sp>
      <p:sp>
        <p:nvSpPr>
          <p:cNvPr id="158" name="Rettangolo con angoli arrotondati 157"/>
          <p:cNvSpPr/>
          <p:nvPr/>
        </p:nvSpPr>
        <p:spPr>
          <a:xfrm>
            <a:off x="4171377" y="4568295"/>
            <a:ext cx="617770" cy="2569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a:t>ortodossi</a:t>
            </a:r>
          </a:p>
        </p:txBody>
      </p:sp>
      <p:sp>
        <p:nvSpPr>
          <p:cNvPr id="191" name="Rettangolo con angoli arrotondati 190"/>
          <p:cNvSpPr/>
          <p:nvPr/>
        </p:nvSpPr>
        <p:spPr>
          <a:xfrm>
            <a:off x="4983979" y="4734087"/>
            <a:ext cx="696721" cy="1962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a:t>innovatori</a:t>
            </a:r>
          </a:p>
        </p:txBody>
      </p:sp>
      <p:sp>
        <p:nvSpPr>
          <p:cNvPr id="192" name="Rettangolo con angoli arrotondati 191"/>
          <p:cNvSpPr/>
          <p:nvPr/>
        </p:nvSpPr>
        <p:spPr>
          <a:xfrm>
            <a:off x="5781023" y="4787715"/>
            <a:ext cx="697663" cy="3212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a:t>Si distaccano</a:t>
            </a:r>
          </a:p>
        </p:txBody>
      </p:sp>
      <p:pic>
        <p:nvPicPr>
          <p:cNvPr id="159" name="Immagine 15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78472" y="5164653"/>
            <a:ext cx="700454" cy="739840"/>
          </a:xfrm>
          <a:prstGeom prst="rect">
            <a:avLst/>
          </a:prstGeom>
        </p:spPr>
      </p:pic>
      <p:pic>
        <p:nvPicPr>
          <p:cNvPr id="160" name="Immagine 15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49286" y="5838200"/>
            <a:ext cx="839530" cy="949067"/>
          </a:xfrm>
          <a:prstGeom prst="rect">
            <a:avLst/>
          </a:prstGeom>
        </p:spPr>
      </p:pic>
      <p:pic>
        <p:nvPicPr>
          <p:cNvPr id="161" name="Immagine 16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54815" y="5838200"/>
            <a:ext cx="684714" cy="937975"/>
          </a:xfrm>
          <a:prstGeom prst="rect">
            <a:avLst/>
          </a:prstGeom>
        </p:spPr>
      </p:pic>
      <p:pic>
        <p:nvPicPr>
          <p:cNvPr id="162" name="Immagine 16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61070" y="5084315"/>
            <a:ext cx="668734" cy="754298"/>
          </a:xfrm>
          <a:prstGeom prst="rect">
            <a:avLst/>
          </a:prstGeom>
        </p:spPr>
      </p:pic>
      <p:pic>
        <p:nvPicPr>
          <p:cNvPr id="163" name="Immagine 162"/>
          <p:cNvPicPr>
            <a:picLocks noChangeAspect="1"/>
          </p:cNvPicPr>
          <p:nvPr/>
        </p:nvPicPr>
        <p:blipFill>
          <a:blip r:embed="rId11"/>
          <a:stretch>
            <a:fillRect/>
          </a:stretch>
        </p:blipFill>
        <p:spPr>
          <a:xfrm>
            <a:off x="6118289" y="5941919"/>
            <a:ext cx="674268" cy="863164"/>
          </a:xfrm>
          <a:prstGeom prst="rect">
            <a:avLst/>
          </a:prstGeom>
        </p:spPr>
      </p:pic>
      <p:sp>
        <p:nvSpPr>
          <p:cNvPr id="164" name="Rettangolo 163"/>
          <p:cNvSpPr/>
          <p:nvPr/>
        </p:nvSpPr>
        <p:spPr>
          <a:xfrm>
            <a:off x="6045690" y="6273225"/>
            <a:ext cx="746867" cy="584775"/>
          </a:xfrm>
          <a:prstGeom prst="rect">
            <a:avLst/>
          </a:prstGeom>
        </p:spPr>
        <p:txBody>
          <a:bodyPr wrap="square">
            <a:spAutoFit/>
          </a:bodyPr>
          <a:lstStyle/>
          <a:p>
            <a:r>
              <a:rPr lang="it-IT" sz="800">
                <a:solidFill>
                  <a:srgbClr val="FFFF00"/>
                </a:solidFill>
                <a:latin typeface="arial" panose="020B0604020202020204" pitchFamily="34" charset="0"/>
              </a:rPr>
              <a:t>Carl Gustav Jung, svizzero (1875-1961)</a:t>
            </a:r>
            <a:endParaRPr lang="it-IT" sz="800">
              <a:solidFill>
                <a:srgbClr val="FFFF00"/>
              </a:solidFill>
            </a:endParaRPr>
          </a:p>
        </p:txBody>
      </p:sp>
      <p:sp>
        <p:nvSpPr>
          <p:cNvPr id="199" name="Rettangolo 198"/>
          <p:cNvSpPr/>
          <p:nvPr/>
        </p:nvSpPr>
        <p:spPr>
          <a:xfrm>
            <a:off x="6045689" y="5501956"/>
            <a:ext cx="746867" cy="461665"/>
          </a:xfrm>
          <a:prstGeom prst="rect">
            <a:avLst/>
          </a:prstGeom>
        </p:spPr>
        <p:txBody>
          <a:bodyPr wrap="square">
            <a:spAutoFit/>
          </a:bodyPr>
          <a:lstStyle/>
          <a:p>
            <a:r>
              <a:rPr lang="it-IT" sz="800">
                <a:solidFill>
                  <a:srgbClr val="FFFF00"/>
                </a:solidFill>
                <a:latin typeface="arial" panose="020B0604020202020204" pitchFamily="34" charset="0"/>
              </a:rPr>
              <a:t>Alfred Adler</a:t>
            </a:r>
          </a:p>
          <a:p>
            <a:r>
              <a:rPr lang="it-IT" sz="800">
                <a:solidFill>
                  <a:srgbClr val="FFFF00"/>
                </a:solidFill>
                <a:latin typeface="arial" panose="020B0604020202020204" pitchFamily="34" charset="0"/>
              </a:rPr>
              <a:t>Austrico</a:t>
            </a:r>
          </a:p>
          <a:p>
            <a:r>
              <a:rPr lang="it-IT" sz="800">
                <a:solidFill>
                  <a:srgbClr val="FFFF00"/>
                </a:solidFill>
                <a:latin typeface="arial" panose="020B0604020202020204" pitchFamily="34" charset="0"/>
              </a:rPr>
              <a:t>1870-1937</a:t>
            </a:r>
            <a:endParaRPr lang="it-IT" sz="800">
              <a:solidFill>
                <a:srgbClr val="FFFF00"/>
              </a:solidFill>
            </a:endParaRPr>
          </a:p>
        </p:txBody>
      </p:sp>
      <p:sp>
        <p:nvSpPr>
          <p:cNvPr id="200" name="Rettangolo 199"/>
          <p:cNvSpPr/>
          <p:nvPr/>
        </p:nvSpPr>
        <p:spPr>
          <a:xfrm>
            <a:off x="4209166" y="5296978"/>
            <a:ext cx="857395" cy="584775"/>
          </a:xfrm>
          <a:prstGeom prst="rect">
            <a:avLst/>
          </a:prstGeom>
        </p:spPr>
        <p:txBody>
          <a:bodyPr wrap="square">
            <a:spAutoFit/>
          </a:bodyPr>
          <a:lstStyle/>
          <a:p>
            <a:r>
              <a:rPr lang="it-IT" sz="800">
                <a:solidFill>
                  <a:srgbClr val="FFFF00"/>
                </a:solidFill>
                <a:latin typeface="arial" panose="020B0604020202020204" pitchFamily="34" charset="0"/>
              </a:rPr>
              <a:t>Anna Freud</a:t>
            </a:r>
          </a:p>
          <a:p>
            <a:r>
              <a:rPr lang="it-IT" sz="800">
                <a:solidFill>
                  <a:srgbClr val="FFFF00"/>
                </a:solidFill>
                <a:latin typeface="arial" panose="020B0604020202020204" pitchFamily="34" charset="0"/>
              </a:rPr>
              <a:t>Austriaca</a:t>
            </a:r>
          </a:p>
          <a:p>
            <a:r>
              <a:rPr lang="it-IT" sz="800">
                <a:solidFill>
                  <a:srgbClr val="FFFF00"/>
                </a:solidFill>
                <a:latin typeface="arial" panose="020B0604020202020204" pitchFamily="34" charset="0"/>
              </a:rPr>
              <a:t>1895-1982</a:t>
            </a:r>
          </a:p>
          <a:p>
            <a:r>
              <a:rPr lang="it-IT" sz="800">
                <a:solidFill>
                  <a:srgbClr val="FFFF00"/>
                </a:solidFill>
                <a:latin typeface="arial" panose="020B0604020202020204" pitchFamily="34" charset="0"/>
              </a:rPr>
              <a:t>psicoanalista</a:t>
            </a:r>
            <a:endParaRPr lang="it-IT" sz="800">
              <a:solidFill>
                <a:srgbClr val="FFFF00"/>
              </a:solidFill>
            </a:endParaRPr>
          </a:p>
        </p:txBody>
      </p:sp>
      <p:sp>
        <p:nvSpPr>
          <p:cNvPr id="201" name="Rettangolo 200"/>
          <p:cNvSpPr/>
          <p:nvPr/>
        </p:nvSpPr>
        <p:spPr>
          <a:xfrm>
            <a:off x="4160770" y="6230891"/>
            <a:ext cx="852073" cy="584775"/>
          </a:xfrm>
          <a:prstGeom prst="rect">
            <a:avLst/>
          </a:prstGeom>
        </p:spPr>
        <p:txBody>
          <a:bodyPr wrap="square">
            <a:spAutoFit/>
          </a:bodyPr>
          <a:lstStyle/>
          <a:p>
            <a:r>
              <a:rPr lang="it-IT" sz="800">
                <a:solidFill>
                  <a:srgbClr val="FFFF00"/>
                </a:solidFill>
                <a:latin typeface="arial" panose="020B0604020202020204" pitchFamily="34" charset="0"/>
              </a:rPr>
              <a:t>Melanie Klein</a:t>
            </a:r>
          </a:p>
          <a:p>
            <a:r>
              <a:rPr lang="it-IT" sz="800">
                <a:solidFill>
                  <a:srgbClr val="FFFF00"/>
                </a:solidFill>
                <a:latin typeface="arial" panose="020B0604020202020204" pitchFamily="34" charset="0"/>
              </a:rPr>
              <a:t>Austria -londra</a:t>
            </a:r>
          </a:p>
          <a:p>
            <a:r>
              <a:rPr lang="it-IT" sz="800">
                <a:solidFill>
                  <a:srgbClr val="FFFF00"/>
                </a:solidFill>
                <a:latin typeface="arial" panose="020B0604020202020204" pitchFamily="34" charset="0"/>
              </a:rPr>
              <a:t>1882-1960</a:t>
            </a:r>
          </a:p>
          <a:p>
            <a:r>
              <a:rPr lang="it-IT" sz="800">
                <a:solidFill>
                  <a:srgbClr val="FFFF00"/>
                </a:solidFill>
                <a:latin typeface="arial" panose="020B0604020202020204" pitchFamily="34" charset="0"/>
              </a:rPr>
              <a:t>psicoanalista</a:t>
            </a:r>
            <a:endParaRPr lang="it-IT" sz="800">
              <a:solidFill>
                <a:srgbClr val="FFFF00"/>
              </a:solidFill>
            </a:endParaRPr>
          </a:p>
        </p:txBody>
      </p:sp>
      <p:sp>
        <p:nvSpPr>
          <p:cNvPr id="203" name="Rettangolo 202"/>
          <p:cNvSpPr/>
          <p:nvPr/>
        </p:nvSpPr>
        <p:spPr>
          <a:xfrm>
            <a:off x="5022600" y="6161286"/>
            <a:ext cx="820060" cy="707886"/>
          </a:xfrm>
          <a:prstGeom prst="rect">
            <a:avLst/>
          </a:prstGeom>
        </p:spPr>
        <p:txBody>
          <a:bodyPr wrap="square">
            <a:spAutoFit/>
          </a:bodyPr>
          <a:lstStyle/>
          <a:p>
            <a:pPr algn="r"/>
            <a:r>
              <a:rPr lang="it-IT" sz="800">
                <a:solidFill>
                  <a:srgbClr val="FFFF00"/>
                </a:solidFill>
                <a:latin typeface="arial" panose="020B0604020202020204" pitchFamily="34" charset="0"/>
              </a:rPr>
              <a:t>Donald Winnicott</a:t>
            </a:r>
          </a:p>
          <a:p>
            <a:pPr algn="r"/>
            <a:r>
              <a:rPr lang="it-IT" sz="800">
                <a:solidFill>
                  <a:srgbClr val="FFFF00"/>
                </a:solidFill>
                <a:latin typeface="arial" panose="020B0604020202020204" pitchFamily="34" charset="0"/>
              </a:rPr>
              <a:t>Britannico pediatra 1896-1971</a:t>
            </a:r>
            <a:endParaRPr lang="it-IT" sz="800">
              <a:solidFill>
                <a:srgbClr val="FFFF00"/>
              </a:solidFill>
            </a:endParaRPr>
          </a:p>
        </p:txBody>
      </p:sp>
      <p:sp>
        <p:nvSpPr>
          <p:cNvPr id="166" name="CasellaDiTesto 165"/>
          <p:cNvSpPr txBox="1"/>
          <p:nvPr/>
        </p:nvSpPr>
        <p:spPr>
          <a:xfrm>
            <a:off x="4874524" y="4882967"/>
            <a:ext cx="950885" cy="769441"/>
          </a:xfrm>
          <a:prstGeom prst="rect">
            <a:avLst/>
          </a:prstGeom>
          <a:noFill/>
        </p:spPr>
        <p:txBody>
          <a:bodyPr wrap="square" rtlCol="0">
            <a:spAutoFit/>
          </a:bodyPr>
          <a:lstStyle/>
          <a:p>
            <a:pPr algn="ctr"/>
            <a:r>
              <a:rPr lang="it-IT" sz="800" b="1"/>
              <a:t>Wilhem Reich</a:t>
            </a:r>
          </a:p>
          <a:p>
            <a:pPr algn="ctr"/>
            <a:r>
              <a:rPr lang="it-IT" sz="700"/>
              <a:t>Psichiatra austriaco </a:t>
            </a:r>
          </a:p>
          <a:p>
            <a:pPr algn="ctr"/>
            <a:r>
              <a:rPr lang="it-IT" sz="700"/>
              <a:t>1897-1957)</a:t>
            </a:r>
          </a:p>
          <a:p>
            <a:pPr algn="ctr"/>
            <a:r>
              <a:rPr lang="it-IT" sz="800" b="1"/>
              <a:t>Jacques Lacan</a:t>
            </a:r>
          </a:p>
          <a:p>
            <a:pPr algn="ctr"/>
            <a:r>
              <a:rPr lang="it-IT" sz="700"/>
              <a:t>psichiatra francese </a:t>
            </a:r>
          </a:p>
          <a:p>
            <a:pPr algn="ctr"/>
            <a:r>
              <a:rPr lang="it-IT" sz="700"/>
              <a:t>1901-1981)</a:t>
            </a:r>
          </a:p>
        </p:txBody>
      </p:sp>
      <p:cxnSp>
        <p:nvCxnSpPr>
          <p:cNvPr id="168" name="Connettore curvo 167"/>
          <p:cNvCxnSpPr>
            <a:stCxn id="157" idx="1"/>
            <a:endCxn id="158" idx="0"/>
          </p:cNvCxnSpPr>
          <p:nvPr/>
        </p:nvCxnSpPr>
        <p:spPr>
          <a:xfrm rot="10800000" flipV="1">
            <a:off x="4480263" y="4506425"/>
            <a:ext cx="370571" cy="61870"/>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0" name="Connettore curvo 169"/>
          <p:cNvCxnSpPr>
            <a:stCxn id="157" idx="3"/>
            <a:endCxn id="192" idx="0"/>
          </p:cNvCxnSpPr>
          <p:nvPr/>
        </p:nvCxnSpPr>
        <p:spPr>
          <a:xfrm>
            <a:off x="5839925" y="4506425"/>
            <a:ext cx="289930" cy="281290"/>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2" name="Connettore curvo 171"/>
          <p:cNvCxnSpPr>
            <a:stCxn id="157" idx="2"/>
            <a:endCxn id="191" idx="0"/>
          </p:cNvCxnSpPr>
          <p:nvPr/>
        </p:nvCxnSpPr>
        <p:spPr>
          <a:xfrm rot="5400000">
            <a:off x="5297464" y="4686171"/>
            <a:ext cx="82793" cy="1303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6" name="Connettore curvo 185"/>
          <p:cNvCxnSpPr>
            <a:endCxn id="159" idx="1"/>
          </p:cNvCxnSpPr>
          <p:nvPr/>
        </p:nvCxnSpPr>
        <p:spPr>
          <a:xfrm rot="16200000" flipH="1">
            <a:off x="5804156" y="5260257"/>
            <a:ext cx="425576" cy="12305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8" name="Connettore curvo 187"/>
          <p:cNvCxnSpPr>
            <a:endCxn id="163" idx="1"/>
          </p:cNvCxnSpPr>
          <p:nvPr/>
        </p:nvCxnSpPr>
        <p:spPr>
          <a:xfrm rot="16200000" flipH="1">
            <a:off x="5388022" y="5643234"/>
            <a:ext cx="1267976" cy="192557"/>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0" name="Connettore curvo 189"/>
          <p:cNvCxnSpPr>
            <a:stCxn id="158" idx="2"/>
          </p:cNvCxnSpPr>
          <p:nvPr/>
        </p:nvCxnSpPr>
        <p:spPr>
          <a:xfrm rot="16200000" flipH="1">
            <a:off x="4433529" y="4871940"/>
            <a:ext cx="207706" cy="11424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89" name="CasellaDiTesto 88"/>
          <p:cNvSpPr txBox="1"/>
          <p:nvPr/>
        </p:nvSpPr>
        <p:spPr>
          <a:xfrm>
            <a:off x="-52250" y="649307"/>
            <a:ext cx="955711" cy="246221"/>
          </a:xfrm>
          <a:prstGeom prst="rect">
            <a:avLst/>
          </a:prstGeom>
          <a:noFill/>
        </p:spPr>
        <p:txBody>
          <a:bodyPr wrap="none" rtlCol="0">
            <a:spAutoFit/>
          </a:bodyPr>
          <a:lstStyle/>
          <a:p>
            <a:r>
              <a:rPr lang="it-IT" sz="1000"/>
              <a:t>Mappa freud 2</a:t>
            </a:r>
          </a:p>
        </p:txBody>
      </p:sp>
    </p:spTree>
    <p:extLst>
      <p:ext uri="{BB962C8B-B14F-4D97-AF65-F5344CB8AC3E}">
        <p14:creationId xmlns:p14="http://schemas.microsoft.com/office/powerpoint/2010/main" val="3997916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Pulsante di azione: Avanti o successivo 81">
            <a:hlinkClick r:id="" action="ppaction://hlinkshowjump?jump=nextslide" highlightClick="1"/>
          </p:cNvPr>
          <p:cNvSpPr/>
          <p:nvPr/>
        </p:nvSpPr>
        <p:spPr>
          <a:xfrm>
            <a:off x="9338417" y="6678000"/>
            <a:ext cx="540000" cy="180000"/>
          </a:xfrm>
          <a:prstGeom prst="actionButtonForwardNex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3" name="Pulsante di azione: Indietro o precedente 82">
            <a:hlinkClick r:id="" action="ppaction://hlinkshowjump?jump=previousslide" highlightClick="1"/>
          </p:cNvPr>
          <p:cNvSpPr/>
          <p:nvPr/>
        </p:nvSpPr>
        <p:spPr>
          <a:xfrm>
            <a:off x="8375379" y="6678000"/>
            <a:ext cx="540000" cy="180000"/>
          </a:xfrm>
          <a:prstGeom prst="actionButtonBackPrevious">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4" name="Pulsante di azione: Home 83">
            <a:hlinkClick r:id="" action="ppaction://hlinkshowjump?jump=firstslide" highlightClick="1"/>
          </p:cNvPr>
          <p:cNvSpPr/>
          <p:nvPr/>
        </p:nvSpPr>
        <p:spPr>
          <a:xfrm>
            <a:off x="8904641" y="6678000"/>
            <a:ext cx="540000" cy="180000"/>
          </a:xfrm>
          <a:prstGeom prst="actionButtonHom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ttangolo 33"/>
          <p:cNvSpPr/>
          <p:nvPr/>
        </p:nvSpPr>
        <p:spPr>
          <a:xfrm>
            <a:off x="12204447" y="5419514"/>
            <a:ext cx="540000" cy="4083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a:t>2/2</a:t>
            </a:r>
          </a:p>
        </p:txBody>
      </p:sp>
      <p:graphicFrame>
        <p:nvGraphicFramePr>
          <p:cNvPr id="373" name="Tabella 372"/>
          <p:cNvGraphicFramePr>
            <a:graphicFrameLocks noGrp="1"/>
          </p:cNvGraphicFramePr>
          <p:nvPr>
            <p:extLst/>
          </p:nvPr>
        </p:nvGraphicFramePr>
        <p:xfrm>
          <a:off x="1009028" y="0"/>
          <a:ext cx="8915193" cy="6647307"/>
        </p:xfrm>
        <a:graphic>
          <a:graphicData uri="http://schemas.openxmlformats.org/drawingml/2006/table">
            <a:tbl>
              <a:tblPr firstRow="1" bandRow="1">
                <a:tableStyleId>{5C22544A-7EE6-4342-B048-85BDC9FD1C3A}</a:tableStyleId>
              </a:tblPr>
              <a:tblGrid>
                <a:gridCol w="756000">
                  <a:extLst>
                    <a:ext uri="{9D8B030D-6E8A-4147-A177-3AD203B41FA5}">
                      <a16:colId xmlns:a16="http://schemas.microsoft.com/office/drawing/2014/main" val="280523223"/>
                    </a:ext>
                  </a:extLst>
                </a:gridCol>
                <a:gridCol w="743336">
                  <a:extLst>
                    <a:ext uri="{9D8B030D-6E8A-4147-A177-3AD203B41FA5}">
                      <a16:colId xmlns:a16="http://schemas.microsoft.com/office/drawing/2014/main" val="4258601024"/>
                    </a:ext>
                  </a:extLst>
                </a:gridCol>
                <a:gridCol w="832213">
                  <a:extLst>
                    <a:ext uri="{9D8B030D-6E8A-4147-A177-3AD203B41FA5}">
                      <a16:colId xmlns:a16="http://schemas.microsoft.com/office/drawing/2014/main" val="3639509839"/>
                    </a:ext>
                  </a:extLst>
                </a:gridCol>
                <a:gridCol w="6583644">
                  <a:extLst>
                    <a:ext uri="{9D8B030D-6E8A-4147-A177-3AD203B41FA5}">
                      <a16:colId xmlns:a16="http://schemas.microsoft.com/office/drawing/2014/main" val="1525655992"/>
                    </a:ext>
                  </a:extLst>
                </a:gridCol>
              </a:tblGrid>
              <a:tr h="3573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900">
                          <a:solidFill>
                            <a:schemeClr val="tx1"/>
                          </a:solidFill>
                        </a:rPr>
                        <a:t>Fasi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900">
                          <a:solidFill>
                            <a:schemeClr val="tx1"/>
                          </a:solidFill>
                        </a:rPr>
                        <a:t>Età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900">
                          <a:solidFill>
                            <a:schemeClr val="tx1"/>
                          </a:solidFill>
                        </a:rPr>
                        <a:t>Zona erogena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it-IT" sz="800">
                          <a:solidFill>
                            <a:schemeClr val="tx1"/>
                          </a:solidFill>
                        </a:rPr>
                        <a:t>Caratteristiche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668486650"/>
                  </a:ext>
                </a:extLst>
              </a:tr>
              <a:tr h="11465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000">
                          <a:solidFill>
                            <a:schemeClr val="tx1"/>
                          </a:solidFill>
                        </a:rPr>
                        <a:t>Fase orale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a:solidFill>
                            <a:schemeClr val="tx1"/>
                          </a:solidFill>
                        </a:rPr>
                        <a:t>da 0 a 1 anno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baseline="0">
                          <a:solidFill>
                            <a:srgbClr val="C00000"/>
                          </a:solidFill>
                        </a:rPr>
                        <a:t>BOCCA:</a:t>
                      </a:r>
                      <a:endParaRPr lang="it-IT" sz="1000">
                        <a:solidFill>
                          <a:srgbClr val="C0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800" b="1">
                          <a:solidFill>
                            <a:schemeClr val="tx1"/>
                          </a:solidFill>
                        </a:rPr>
                        <a:t>Bocca strumento contatto con il mondo. </a:t>
                      </a:r>
                      <a:r>
                        <a:rPr lang="it-IT" sz="800">
                          <a:solidFill>
                            <a:schemeClr val="tx1"/>
                          </a:solidFill>
                        </a:rPr>
                        <a:t> Esplorazione e organizzazione del reale.   Ricadute: gestione possessiva delle relazioni.</a:t>
                      </a:r>
                    </a:p>
                    <a:p>
                      <a:r>
                        <a:rPr lang="it-IT" sz="900" b="0" i="0" kern="1200">
                          <a:solidFill>
                            <a:srgbClr val="C00000"/>
                          </a:solidFill>
                          <a:effectLst/>
                          <a:latin typeface="+mn-lt"/>
                          <a:ea typeface="+mn-ea"/>
                          <a:cs typeface="+mn-cs"/>
                        </a:rPr>
                        <a:t>è una fase di autoerotismo, </a:t>
                      </a:r>
                      <a:r>
                        <a:rPr lang="it-IT" sz="900" b="0" i="0" kern="1200">
                          <a:solidFill>
                            <a:schemeClr val="dk1"/>
                          </a:solidFill>
                          <a:effectLst/>
                          <a:latin typeface="+mn-lt"/>
                          <a:ea typeface="+mn-ea"/>
                          <a:cs typeface="+mn-cs"/>
                        </a:rPr>
                        <a:t>il che vuol dire che non conosce oggetti e la zona erogena è la bocca, quindi è lì che si concentrano gli impulsi libidici e le prime manifestazioni affettivo-sessuali del bambino. </a:t>
                      </a:r>
                    </a:p>
                    <a:p>
                      <a:r>
                        <a:rPr lang="it-IT" sz="900" b="0" i="0" kern="1200">
                          <a:solidFill>
                            <a:schemeClr val="dk1"/>
                          </a:solidFill>
                          <a:effectLst/>
                          <a:latin typeface="+mn-lt"/>
                          <a:ea typeface="+mn-ea"/>
                          <a:cs typeface="+mn-cs"/>
                        </a:rPr>
                        <a:t>Inizialmente, attraverso la suzione alimentare e quindi l’allattamento, </a:t>
                      </a:r>
                      <a:r>
                        <a:rPr lang="it-IT" sz="900" b="1" i="0" kern="1200">
                          <a:solidFill>
                            <a:schemeClr val="dk1"/>
                          </a:solidFill>
                          <a:effectLst/>
                          <a:latin typeface="+mn-lt"/>
                          <a:ea typeface="+mn-ea"/>
                          <a:cs typeface="+mn-cs"/>
                        </a:rPr>
                        <a:t>il bambino non viene solo nutrito</a:t>
                      </a:r>
                      <a:r>
                        <a:rPr lang="it-IT" sz="900" b="0" i="0" kern="1200">
                          <a:solidFill>
                            <a:srgbClr val="C00000"/>
                          </a:solidFill>
                          <a:effectLst/>
                          <a:latin typeface="+mn-lt"/>
                          <a:ea typeface="+mn-ea"/>
                          <a:cs typeface="+mn-cs"/>
                        </a:rPr>
                        <a:t>, ma sperimenta le prime esperienze di piacere;</a:t>
                      </a:r>
                      <a:r>
                        <a:rPr lang="it-IT" sz="900" b="0" i="0" kern="1200">
                          <a:solidFill>
                            <a:schemeClr val="dk1"/>
                          </a:solidFill>
                          <a:effectLst/>
                          <a:latin typeface="+mn-lt"/>
                          <a:ea typeface="+mn-ea"/>
                          <a:cs typeface="+mn-cs"/>
                        </a:rPr>
                        <a:t> </a:t>
                      </a:r>
                    </a:p>
                    <a:p>
                      <a:r>
                        <a:rPr lang="it-IT" sz="900" b="0" i="0" kern="1200">
                          <a:solidFill>
                            <a:schemeClr val="dk1"/>
                          </a:solidFill>
                          <a:effectLst/>
                          <a:latin typeface="+mn-lt"/>
                          <a:ea typeface="+mn-ea"/>
                          <a:cs typeface="+mn-cs"/>
                        </a:rPr>
                        <a:t>è solo in una fase successiva, che la bocca non viene più utilizzata solo per la gratificazione alimentare, ma </a:t>
                      </a:r>
                      <a:r>
                        <a:rPr lang="it-IT" sz="900" b="1" i="0" kern="1200">
                          <a:solidFill>
                            <a:schemeClr val="dk1"/>
                          </a:solidFill>
                          <a:effectLst/>
                          <a:latin typeface="+mn-lt"/>
                          <a:ea typeface="+mn-ea"/>
                          <a:cs typeface="+mn-cs"/>
                        </a:rPr>
                        <a:t>diviene un organo di conoscenza della realtà,</a:t>
                      </a:r>
                      <a:r>
                        <a:rPr lang="it-IT" sz="900" b="0" i="0" kern="1200">
                          <a:solidFill>
                            <a:schemeClr val="dk1"/>
                          </a:solidFill>
                          <a:effectLst/>
                          <a:latin typeface="+mn-lt"/>
                          <a:ea typeface="+mn-ea"/>
                          <a:cs typeface="+mn-cs"/>
                        </a:rPr>
                        <a:t> quindi il piacere non è più legato al bisogno di essere nutrito, ma viene provocato dalla suzione di oggetti diversi dal seno, in particolare, da parti del proprio corpo, come </a:t>
                      </a:r>
                      <a:r>
                        <a:rPr lang="it-IT" sz="900" b="1" i="0" kern="1200">
                          <a:solidFill>
                            <a:schemeClr val="dk1"/>
                          </a:solidFill>
                          <a:effectLst/>
                          <a:latin typeface="+mn-lt"/>
                          <a:ea typeface="+mn-ea"/>
                          <a:cs typeface="+mn-cs"/>
                        </a:rPr>
                        <a:t>il pollice.</a:t>
                      </a:r>
                      <a:endParaRPr lang="it-IT" sz="9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9105001"/>
                  </a:ext>
                </a:extLst>
              </a:tr>
              <a:tr h="17868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000"/>
                        <a:t>Fase anale</a:t>
                      </a:r>
                      <a:endParaRPr lang="it-IT"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a:t>2-3 anni</a:t>
                      </a:r>
                      <a:endParaRPr lang="it-IT"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b="1" baseline="0">
                          <a:solidFill>
                            <a:srgbClr val="C00000"/>
                          </a:solidFill>
                        </a:rPr>
                        <a:t>ANO:</a:t>
                      </a:r>
                      <a:endParaRPr lang="it-IT" sz="1000" b="1">
                        <a:solidFill>
                          <a:srgbClr val="C0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800"/>
                        <a:t>Controllo sfinteri.   Controllo rispetto a sé e agli altri.</a:t>
                      </a:r>
                    </a:p>
                    <a:p>
                      <a:r>
                        <a:rPr lang="it-IT" sz="800"/>
                        <a:t>Ricadute: ansia per volontà di controllo. Disturbo ossessivo-compulsivo.  </a:t>
                      </a:r>
                    </a:p>
                    <a:p>
                      <a:r>
                        <a:rPr lang="it-IT" sz="800" b="0" i="0" kern="1200">
                          <a:solidFill>
                            <a:schemeClr val="dk1"/>
                          </a:solidFill>
                          <a:effectLst/>
                          <a:latin typeface="+mn-lt"/>
                          <a:ea typeface="+mn-ea"/>
                          <a:cs typeface="+mn-cs"/>
                        </a:rPr>
                        <a:t>il bambino acquisisce un’indipendenza motoria; in questa fase, </a:t>
                      </a:r>
                      <a:r>
                        <a:rPr lang="it-IT" sz="800" b="1" i="0" kern="1200">
                          <a:solidFill>
                            <a:schemeClr val="dk1"/>
                          </a:solidFill>
                          <a:effectLst/>
                          <a:latin typeface="+mn-lt"/>
                          <a:ea typeface="+mn-ea"/>
                          <a:cs typeface="+mn-cs"/>
                        </a:rPr>
                        <a:t>gli impulsi libidici si spostano dalla bocca alla nuova zona erogena</a:t>
                      </a:r>
                      <a:r>
                        <a:rPr lang="it-IT" sz="1800" b="1" i="0" kern="1200">
                          <a:solidFill>
                            <a:schemeClr val="dk1"/>
                          </a:solidFill>
                          <a:effectLst/>
                          <a:latin typeface="+mn-lt"/>
                          <a:ea typeface="+mn-ea"/>
                          <a:cs typeface="+mn-cs"/>
                        </a:rPr>
                        <a:t>, </a:t>
                      </a:r>
                      <a:r>
                        <a:rPr lang="it-IT" sz="800" b="1" i="0" kern="1200">
                          <a:solidFill>
                            <a:schemeClr val="dk1"/>
                          </a:solidFill>
                          <a:effectLst/>
                          <a:latin typeface="+mn-lt"/>
                          <a:ea typeface="+mn-ea"/>
                          <a:cs typeface="+mn-cs"/>
                        </a:rPr>
                        <a:t>quella anale</a:t>
                      </a:r>
                      <a:r>
                        <a:rPr lang="it-IT" sz="800" b="0" i="0" kern="1200">
                          <a:solidFill>
                            <a:schemeClr val="dk1"/>
                          </a:solidFill>
                          <a:effectLst/>
                          <a:latin typeface="+mn-lt"/>
                          <a:ea typeface="+mn-ea"/>
                          <a:cs typeface="+mn-cs"/>
                        </a:rPr>
                        <a:t>, grazie all’acquisizione del controllo degli sfinteri. </a:t>
                      </a:r>
                      <a:r>
                        <a:rPr lang="it-IT" sz="800" b="1" i="0" kern="1200">
                          <a:solidFill>
                            <a:schemeClr val="dk1"/>
                          </a:solidFill>
                          <a:effectLst/>
                          <a:latin typeface="+mn-lt"/>
                          <a:ea typeface="+mn-ea"/>
                          <a:cs typeface="+mn-cs"/>
                        </a:rPr>
                        <a:t>Il bambino sperimenta un rapporto positivo con le sue feci</a:t>
                      </a:r>
                      <a:r>
                        <a:rPr lang="it-IT" sz="800" b="0" i="0" kern="1200">
                          <a:solidFill>
                            <a:schemeClr val="dk1"/>
                          </a:solidFill>
                          <a:effectLst/>
                          <a:latin typeface="+mn-lt"/>
                          <a:ea typeface="+mn-ea"/>
                          <a:cs typeface="+mn-cs"/>
                        </a:rPr>
                        <a:t>, perché le vive come parti del proprio corpo, quindi ora la </a:t>
                      </a:r>
                      <a:r>
                        <a:rPr lang="it-IT" sz="800" b="1" i="0" kern="1200">
                          <a:solidFill>
                            <a:schemeClr val="dk1"/>
                          </a:solidFill>
                          <a:effectLst/>
                          <a:latin typeface="+mn-lt"/>
                          <a:ea typeface="+mn-ea"/>
                          <a:cs typeface="+mn-cs"/>
                        </a:rPr>
                        <a:t>gratificazione è legata all’atto del trattenere e lasciar andare le feci</a:t>
                      </a:r>
                      <a:r>
                        <a:rPr lang="it-IT" sz="800" b="0" i="0" kern="1200">
                          <a:solidFill>
                            <a:schemeClr val="dk1"/>
                          </a:solidFill>
                          <a:effectLst/>
                          <a:latin typeface="+mn-lt"/>
                          <a:ea typeface="+mn-ea"/>
                          <a:cs typeface="+mn-cs"/>
                        </a:rPr>
                        <a:t>, poiché è attraverso la valorizzazione dei prodotti della defecazione che il bambino esprime le opposte tendenze che dominano in lui e che possono essere: autoerotiche, quindi il bambino può trattenerle come gratificazione personale, possono essere un segno di amore, quindi il piccolo può offrire le sue feci alla madre come un regalo e infine possono esprimere aggressività e dominio, quindi l’infante può ad esempio lasciarle andare per sporcare ed esprimere la sua ostilità. Infatti come afferma Freud nell’opera </a:t>
                      </a:r>
                      <a:r>
                        <a:rPr lang="it-IT" sz="800" b="1" i="1" kern="1200">
                          <a:solidFill>
                            <a:schemeClr val="dk1"/>
                          </a:solidFill>
                          <a:effectLst/>
                          <a:latin typeface="+mn-lt"/>
                          <a:ea typeface="+mn-ea"/>
                          <a:cs typeface="+mn-cs"/>
                        </a:rPr>
                        <a:t>Tre saggi sulla teoria sessuale</a:t>
                      </a:r>
                      <a:r>
                        <a:rPr lang="it-IT" sz="800" b="0" i="0" kern="1200">
                          <a:solidFill>
                            <a:schemeClr val="dk1"/>
                          </a:solidFill>
                          <a:effectLst/>
                          <a:latin typeface="+mn-lt"/>
                          <a:ea typeface="+mn-ea"/>
                          <a:cs typeface="+mn-cs"/>
                        </a:rPr>
                        <a:t>: &lt;&lt;il contenuto intestinale, che fungendo da massa stimolante su una superficie mucosa sessualmente sensibile si comporta come il predecessore di un altro organo che entrerà in azione solo dopo la fase dell’infanzia, ha d’altro canto per il lattante altri importanti significati. Evidentemente è trattato come una parte del proprio corpo, rappresenta il primo “regalo”, con il cui rifiuto può essere espressa la sfida del piccolo essere verso il suo ambiente. Come “</a:t>
                      </a:r>
                      <a:r>
                        <a:rPr lang="it-IT" sz="800" b="1" i="0" kern="1200">
                          <a:solidFill>
                            <a:schemeClr val="dk1"/>
                          </a:solidFill>
                          <a:effectLst/>
                          <a:latin typeface="+mn-lt"/>
                          <a:ea typeface="+mn-ea"/>
                          <a:cs typeface="+mn-cs"/>
                        </a:rPr>
                        <a:t>regalo” assume poi il significato di “bambino</a:t>
                      </a:r>
                      <a:r>
                        <a:rPr lang="it-IT" sz="800" b="0" i="0" kern="1200">
                          <a:solidFill>
                            <a:schemeClr val="dk1"/>
                          </a:solidFill>
                          <a:effectLst/>
                          <a:latin typeface="+mn-lt"/>
                          <a:ea typeface="+mn-ea"/>
                          <a:cs typeface="+mn-cs"/>
                        </a:rPr>
                        <a:t>”, che, secondo una delle teorie sessuali infantili, viene acquisito mangiando e partorito attraverso l’intestino.</a:t>
                      </a:r>
                      <a:endParaRPr lang="it-IT" sz="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5808836"/>
                  </a:ext>
                </a:extLst>
              </a:tr>
              <a:tr h="1995359">
                <a:tc>
                  <a:txBody>
                    <a:bodyPr/>
                    <a:lstStyle/>
                    <a:p>
                      <a:r>
                        <a:rPr lang="it-IT" sz="1000"/>
                        <a:t>Fase fallica</a:t>
                      </a:r>
                      <a:endParaRPr lang="it-IT"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000"/>
                        <a:t>3-5 anni</a:t>
                      </a:r>
                      <a:endParaRPr lang="it-IT"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000" b="1" baseline="0">
                          <a:solidFill>
                            <a:srgbClr val="C00000"/>
                          </a:solidFill>
                        </a:rPr>
                        <a:t>ORGANI SESSUALI. </a:t>
                      </a:r>
                    </a:p>
                    <a:p>
                      <a:pPr algn="ctr"/>
                      <a:endParaRPr lang="it-IT" sz="1000" baseline="0">
                        <a:solidFill>
                          <a:srgbClr val="C0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000" b="1" u="sng">
                        <a:solidFill>
                          <a:srgbClr val="C0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000" b="1" u="sng">
                        <a:solidFill>
                          <a:srgbClr val="C0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000"/>
                    </a:p>
                    <a:p>
                      <a:pPr algn="ctr"/>
                      <a:endParaRPr lang="it-IT"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800"/>
                        <a:t>Conflitto e identificazione.  Esplorazione zone genitali.  Ricadute: relazioni con il proprio corpo.</a:t>
                      </a:r>
                    </a:p>
                    <a:p>
                      <a:r>
                        <a:rPr lang="it-IT" sz="800" b="0" i="0" kern="1200">
                          <a:solidFill>
                            <a:schemeClr val="dk1"/>
                          </a:solidFill>
                          <a:effectLst/>
                          <a:latin typeface="+mn-lt"/>
                          <a:ea typeface="+mn-ea"/>
                          <a:cs typeface="+mn-cs"/>
                        </a:rPr>
                        <a:t>La </a:t>
                      </a:r>
                      <a:r>
                        <a:rPr lang="it-IT" sz="800" b="1" i="1" kern="1200">
                          <a:solidFill>
                            <a:schemeClr val="dk1"/>
                          </a:solidFill>
                          <a:effectLst/>
                          <a:latin typeface="+mn-lt"/>
                          <a:ea typeface="+mn-ea"/>
                          <a:cs typeface="+mn-cs"/>
                        </a:rPr>
                        <a:t>fase fallica</a:t>
                      </a:r>
                      <a:r>
                        <a:rPr lang="it-IT" sz="800" b="0" i="1" kern="1200">
                          <a:solidFill>
                            <a:schemeClr val="dk1"/>
                          </a:solidFill>
                          <a:effectLst/>
                          <a:latin typeface="+mn-lt"/>
                          <a:ea typeface="+mn-ea"/>
                          <a:cs typeface="+mn-cs"/>
                        </a:rPr>
                        <a:t>,</a:t>
                      </a:r>
                      <a:r>
                        <a:rPr lang="it-IT" sz="800" b="0" i="0" kern="1200">
                          <a:solidFill>
                            <a:schemeClr val="dk1"/>
                          </a:solidFill>
                          <a:effectLst/>
                          <a:latin typeface="+mn-lt"/>
                          <a:ea typeface="+mn-ea"/>
                          <a:cs typeface="+mn-cs"/>
                        </a:rPr>
                        <a:t> si svolge durante il terzo e il quarto anno di vita ed è caratterizzata dalla </a:t>
                      </a:r>
                      <a:r>
                        <a:rPr lang="it-IT" sz="800" b="0" i="0" kern="1200">
                          <a:solidFill>
                            <a:srgbClr val="C00000"/>
                          </a:solidFill>
                          <a:effectLst/>
                          <a:latin typeface="+mn-lt"/>
                          <a:ea typeface="+mn-ea"/>
                          <a:cs typeface="+mn-cs"/>
                        </a:rPr>
                        <a:t>concentrazione delle pulsioni libidiche sugli organi genitali</a:t>
                      </a:r>
                      <a:r>
                        <a:rPr lang="it-IT" sz="800" b="0" i="0" kern="1200">
                          <a:solidFill>
                            <a:schemeClr val="dk1"/>
                          </a:solidFill>
                          <a:effectLst/>
                          <a:latin typeface="+mn-lt"/>
                          <a:ea typeface="+mn-ea"/>
                          <a:cs typeface="+mn-cs"/>
                        </a:rPr>
                        <a:t>, che quindi vanno a rappresentare la successiva zona erogena. Per quanto riguarda </a:t>
                      </a:r>
                      <a:r>
                        <a:rPr lang="it-IT" sz="800" b="0" i="0" kern="1200">
                          <a:solidFill>
                            <a:srgbClr val="C00000"/>
                          </a:solidFill>
                          <a:effectLst/>
                          <a:latin typeface="+mn-lt"/>
                          <a:ea typeface="+mn-ea"/>
                          <a:cs typeface="+mn-cs"/>
                        </a:rPr>
                        <a:t>il bambino quindi, la zona erogena è costituita dal pene</a:t>
                      </a:r>
                      <a:r>
                        <a:rPr lang="it-IT" sz="800" b="0" i="0" kern="1200">
                          <a:solidFill>
                            <a:schemeClr val="dk1"/>
                          </a:solidFill>
                          <a:effectLst/>
                          <a:latin typeface="+mn-lt"/>
                          <a:ea typeface="+mn-ea"/>
                          <a:cs typeface="+mn-cs"/>
                        </a:rPr>
                        <a:t>, chiamato anche fallo, che nel piccolo porta </a:t>
                      </a:r>
                      <a:r>
                        <a:rPr lang="it-IT" sz="800" b="0" i="0" kern="1200">
                          <a:solidFill>
                            <a:srgbClr val="00B0F0"/>
                          </a:solidFill>
                          <a:effectLst/>
                          <a:latin typeface="+mn-lt"/>
                          <a:ea typeface="+mn-ea"/>
                          <a:cs typeface="+mn-cs"/>
                        </a:rPr>
                        <a:t>all’angoscia di castrazione</a:t>
                      </a:r>
                      <a:r>
                        <a:rPr lang="it-IT" sz="800" b="0" i="0" kern="1200">
                          <a:solidFill>
                            <a:schemeClr val="dk1"/>
                          </a:solidFill>
                          <a:effectLst/>
                          <a:latin typeface="+mn-lt"/>
                          <a:ea typeface="+mn-ea"/>
                          <a:cs typeface="+mn-cs"/>
                        </a:rPr>
                        <a:t>, come affronteremo nel complesso di Edipo; mentre, per quanto riguarda </a:t>
                      </a:r>
                      <a:r>
                        <a:rPr lang="it-IT" sz="800" b="0" i="0" kern="1200">
                          <a:solidFill>
                            <a:srgbClr val="C00000"/>
                          </a:solidFill>
                          <a:effectLst/>
                          <a:latin typeface="+mn-lt"/>
                          <a:ea typeface="+mn-ea"/>
                          <a:cs typeface="+mn-cs"/>
                        </a:rPr>
                        <a:t>le bambine, la zona erogena è costituita dall’organo genitale femminile, in particolare dal clitoride</a:t>
                      </a:r>
                      <a:r>
                        <a:rPr lang="it-IT" sz="800" b="0" i="0" kern="1200">
                          <a:solidFill>
                            <a:schemeClr val="dk1"/>
                          </a:solidFill>
                          <a:effectLst/>
                          <a:latin typeface="+mn-lt"/>
                          <a:ea typeface="+mn-ea"/>
                          <a:cs typeface="+mn-cs"/>
                        </a:rPr>
                        <a:t>, quindi l’assenza del pene porta a quello che Freud ha identificato come “</a:t>
                      </a:r>
                      <a:r>
                        <a:rPr lang="it-IT" sz="800" b="0" i="0" kern="1200">
                          <a:solidFill>
                            <a:srgbClr val="00B0F0"/>
                          </a:solidFill>
                          <a:effectLst/>
                          <a:latin typeface="+mn-lt"/>
                          <a:ea typeface="+mn-ea"/>
                          <a:cs typeface="+mn-cs"/>
                        </a:rPr>
                        <a:t>invidia del pene”. (La bambina attribuisce</a:t>
                      </a:r>
                      <a:r>
                        <a:rPr lang="it-IT" sz="800" b="0" i="0" kern="1200" baseline="0">
                          <a:solidFill>
                            <a:srgbClr val="00B0F0"/>
                          </a:solidFill>
                          <a:effectLst/>
                          <a:latin typeface="+mn-lt"/>
                          <a:ea typeface="+mn-ea"/>
                          <a:cs typeface="+mn-cs"/>
                        </a:rPr>
                        <a:t> tale mancanza alla adre)</a:t>
                      </a:r>
                      <a:endParaRPr lang="it-IT" sz="800" b="0" i="0" kern="1200">
                        <a:solidFill>
                          <a:srgbClr val="00B0F0"/>
                        </a:solidFill>
                        <a:effectLst/>
                        <a:latin typeface="+mn-lt"/>
                        <a:ea typeface="+mn-ea"/>
                        <a:cs typeface="+mn-cs"/>
                      </a:endParaRPr>
                    </a:p>
                    <a:p>
                      <a:r>
                        <a:rPr lang="it-IT" sz="800" b="1" i="0" kern="1200">
                          <a:solidFill>
                            <a:schemeClr val="dk1"/>
                          </a:solidFill>
                          <a:effectLst/>
                          <a:latin typeface="+mn-lt"/>
                          <a:ea typeface="+mn-ea"/>
                          <a:cs typeface="+mn-cs"/>
                        </a:rPr>
                        <a:t>L’angoscia di castrazione, è strettamente connessa alla situazione edipica, </a:t>
                      </a:r>
                      <a:r>
                        <a:rPr lang="it-IT" sz="800" b="0" i="0" kern="1200">
                          <a:solidFill>
                            <a:schemeClr val="dk1"/>
                          </a:solidFill>
                          <a:effectLst/>
                          <a:latin typeface="+mn-lt"/>
                          <a:ea typeface="+mn-ea"/>
                          <a:cs typeface="+mn-cs"/>
                        </a:rPr>
                        <a:t>poiché i bambini, in questa particolare fase, desiderano e amano il genitore di sesso opposto e provano un misto di amore-odio-rivalità per il genitore dello stesso sesso. In altre parole, il bambino a questa età, provando amore e desiderio nei confronti della madre, vive la relazione con il padre con un forte senso di rivalità, proprio perché prova gelosia nei confronti del suo oggetto d’amore. Per la bambina, la situazione è naturalmente inversa e viene identificata con </a:t>
                      </a:r>
                      <a:r>
                        <a:rPr lang="it-IT" sz="800" b="0" i="0" kern="1200">
                          <a:solidFill>
                            <a:srgbClr val="00B0F0"/>
                          </a:solidFill>
                          <a:effectLst/>
                          <a:latin typeface="+mn-lt"/>
                          <a:ea typeface="+mn-ea"/>
                          <a:cs typeface="+mn-cs"/>
                        </a:rPr>
                        <a:t>il mito di Elettra.</a:t>
                      </a:r>
                    </a:p>
                    <a:p>
                      <a:r>
                        <a:rPr lang="it-IT" sz="800" b="1" i="0" kern="1200">
                          <a:solidFill>
                            <a:srgbClr val="C00000"/>
                          </a:solidFill>
                          <a:effectLst/>
                          <a:latin typeface="+mn-lt"/>
                          <a:ea typeface="+mn-ea"/>
                          <a:cs typeface="+mn-cs"/>
                        </a:rPr>
                        <a:t>A tre quattro anni, il piccolo inizia a rendersi conto delle differenze anatomiche tra l’uomo e la donna</a:t>
                      </a:r>
                      <a:r>
                        <a:rPr lang="it-IT" sz="800" b="0" i="0" kern="1200">
                          <a:solidFill>
                            <a:schemeClr val="dk1"/>
                          </a:solidFill>
                          <a:effectLst/>
                          <a:latin typeface="+mn-lt"/>
                          <a:ea typeface="+mn-ea"/>
                          <a:cs typeface="+mn-cs"/>
                        </a:rPr>
                        <a:t>, ma il fatto che la donna è priva del pene, non è concepito come una diversità anatomica costituzionale, bensì come una castrazione punitiva da parte di un genitore. La paura del bambino quindi, è che a causa delle sue fantasie sessuali e dei suoi desideri incestuosi nei confronti della madre, il padre lo punisca per mezzo della castrazione; è il concetto di padre eviratore che suscita nel bambino angoscia e senso di colpa nei confronti di quest’ultimo, e questo </a:t>
                      </a:r>
                      <a:r>
                        <a:rPr lang="it-IT" sz="800" b="1" i="0" kern="1200">
                          <a:solidFill>
                            <a:schemeClr val="dk1"/>
                          </a:solidFill>
                          <a:effectLst/>
                          <a:latin typeface="+mn-lt"/>
                          <a:ea typeface="+mn-ea"/>
                          <a:cs typeface="+mn-cs"/>
                        </a:rPr>
                        <a:t>conduce il piccolo a rinunciare al suo oggetto d’amore per identificarsi con il genitore del suo stesso sesso</a:t>
                      </a:r>
                      <a:r>
                        <a:rPr lang="it-IT" sz="800" b="0" i="0" kern="1200">
                          <a:solidFill>
                            <a:schemeClr val="dk1"/>
                          </a:solidFill>
                          <a:effectLst/>
                          <a:latin typeface="+mn-lt"/>
                          <a:ea typeface="+mn-ea"/>
                          <a:cs typeface="+mn-cs"/>
                        </a:rPr>
                        <a:t>, introiettando i suoi valori e i suoi atteggiamenti; </a:t>
                      </a:r>
                      <a:r>
                        <a:rPr lang="it-IT" sz="800" b="1" i="0" kern="1200">
                          <a:solidFill>
                            <a:srgbClr val="C00000"/>
                          </a:solidFill>
                          <a:effectLst/>
                          <a:latin typeface="+mn-lt"/>
                          <a:ea typeface="+mn-ea"/>
                          <a:cs typeface="+mn-cs"/>
                        </a:rPr>
                        <a:t>è così che il complesso di Edipo si risolve e questo meccanismo porta alla completa strutturazione del Super-Io che funge appunto, da coscienza morale.</a:t>
                      </a:r>
                      <a:endParaRPr lang="it-IT" sz="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8311982"/>
                  </a:ext>
                </a:extLst>
              </a:tr>
              <a:tr h="6849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000"/>
                        <a:t>Fase di latenza</a:t>
                      </a:r>
                      <a:endParaRPr lang="it-IT"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000"/>
                        <a:t>6-11 anni</a:t>
                      </a:r>
                      <a:endParaRPr lang="it-IT"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800"/>
                        <a:t>Torpore della libido.  Concentrazione su apprendimento e relazioni.  Consolidamento meccanismi di difesa.</a:t>
                      </a:r>
                    </a:p>
                    <a:p>
                      <a:r>
                        <a:rPr lang="it-IT" sz="800" b="0" i="0" kern="1200">
                          <a:solidFill>
                            <a:schemeClr val="dk1"/>
                          </a:solidFill>
                          <a:effectLst/>
                          <a:latin typeface="+mn-lt"/>
                          <a:ea typeface="+mn-ea"/>
                          <a:cs typeface="+mn-cs"/>
                        </a:rPr>
                        <a:t>corrisponde all’intervallo dai cinque agli undici anni circa, questa fase è </a:t>
                      </a:r>
                      <a:r>
                        <a:rPr lang="it-IT" sz="800" b="0" i="0" kern="1200">
                          <a:solidFill>
                            <a:srgbClr val="C00000"/>
                          </a:solidFill>
                          <a:effectLst/>
                          <a:latin typeface="+mn-lt"/>
                          <a:ea typeface="+mn-ea"/>
                          <a:cs typeface="+mn-cs"/>
                        </a:rPr>
                        <a:t>caratterizzata dalla rimozione del complesso edipico e dal fatto che la libido è dormiente, </a:t>
                      </a:r>
                      <a:r>
                        <a:rPr lang="it-IT" sz="800" b="0" i="0" kern="1200">
                          <a:solidFill>
                            <a:schemeClr val="dk1"/>
                          </a:solidFill>
                          <a:effectLst/>
                          <a:latin typeface="+mn-lt"/>
                          <a:ea typeface="+mn-ea"/>
                          <a:cs typeface="+mn-cs"/>
                        </a:rPr>
                        <a:t>quindi le </a:t>
                      </a:r>
                      <a:r>
                        <a:rPr lang="it-IT" sz="800" b="1" i="0" kern="1200">
                          <a:solidFill>
                            <a:srgbClr val="00B0F0"/>
                          </a:solidFill>
                          <a:effectLst/>
                          <a:latin typeface="+mn-lt"/>
                          <a:ea typeface="+mn-ea"/>
                          <a:cs typeface="+mn-cs"/>
                        </a:rPr>
                        <a:t>pulsioni sessuali vengono sublimate verso scopi socialmente accettabili e attività adattive</a:t>
                      </a:r>
                      <a:r>
                        <a:rPr lang="it-IT" sz="800" b="0" i="0" kern="1200">
                          <a:solidFill>
                            <a:schemeClr val="dk1"/>
                          </a:solidFill>
                          <a:effectLst/>
                          <a:latin typeface="+mn-lt"/>
                          <a:ea typeface="+mn-ea"/>
                          <a:cs typeface="+mn-cs"/>
                        </a:rPr>
                        <a:t>; è proprio in questa fase che il bambino inizia a socializzare e a sviluppare i primi rapporti amichevoli con i ragazzini del suo stesso sesso e a focalizzarsi sulle attività che caratterizzeranno il suo sviluppo, come lo sport e la scuola.</a:t>
                      </a:r>
                      <a:endParaRPr lang="it-IT" sz="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0089378"/>
                  </a:ext>
                </a:extLst>
              </a:tr>
              <a:tr h="5360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000"/>
                        <a:t>Fase genitale</a:t>
                      </a:r>
                      <a:endParaRPr lang="it-IT"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a:t>12/13-18 anni</a:t>
                      </a:r>
                      <a:endParaRPr lang="it-IT"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baseline="0">
                          <a:solidFill>
                            <a:srgbClr val="C00000"/>
                          </a:solidFill>
                        </a:rPr>
                        <a:t>ORGANI SESSUALI. </a:t>
                      </a:r>
                      <a:endParaRPr lang="it-IT"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800"/>
                        <a:t>Pubertà.Investimento libidico.  Sessualità agita.</a:t>
                      </a:r>
                    </a:p>
                    <a:p>
                      <a:r>
                        <a:rPr lang="it-IT" sz="800" b="0" i="0" kern="1200">
                          <a:solidFill>
                            <a:schemeClr val="dk1"/>
                          </a:solidFill>
                          <a:effectLst/>
                          <a:latin typeface="+mn-lt"/>
                          <a:ea typeface="+mn-ea"/>
                          <a:cs typeface="+mn-cs"/>
                        </a:rPr>
                        <a:t>Questa fase inizia con la pubertà e si protrae lungo tutto il resto della vita dell'individuo. • In questo periodo l'individuo deve risolvere i conflitti e le fissazioni derivanti dalle fasi precedenti perché altrimenti non avrà abbastanza energia sessuale perché si sviluppi completamente in questa fase.</a:t>
                      </a:r>
                      <a:endParaRPr lang="it-IT" sz="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3976399"/>
                  </a:ext>
                </a:extLst>
              </a:tr>
            </a:tbl>
          </a:graphicData>
        </a:graphic>
      </p:graphicFrame>
      <p:sp>
        <p:nvSpPr>
          <p:cNvPr id="143" name="Rettangolo con angoli arrotondati 142"/>
          <p:cNvSpPr/>
          <p:nvPr/>
        </p:nvSpPr>
        <p:spPr>
          <a:xfrm>
            <a:off x="12204447" y="3619727"/>
            <a:ext cx="892554" cy="7239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a:solidFill>
                  <a:schemeClr val="tx1"/>
                </a:solidFill>
              </a:rPr>
              <a:t>TRA 3-6 ANNI SI PRESENTA FASE EDIPICA </a:t>
            </a:r>
          </a:p>
        </p:txBody>
      </p:sp>
      <p:pic>
        <p:nvPicPr>
          <p:cNvPr id="68" name="Immagine 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02"/>
            <a:ext cx="694468" cy="803699"/>
          </a:xfrm>
          <a:prstGeom prst="rect">
            <a:avLst/>
          </a:prstGeom>
        </p:spPr>
      </p:pic>
      <p:sp>
        <p:nvSpPr>
          <p:cNvPr id="13" name="Rettangolo 12"/>
          <p:cNvSpPr/>
          <p:nvPr/>
        </p:nvSpPr>
        <p:spPr>
          <a:xfrm>
            <a:off x="-69916" y="793097"/>
            <a:ext cx="935242" cy="461665"/>
          </a:xfrm>
          <a:prstGeom prst="rect">
            <a:avLst/>
          </a:prstGeom>
        </p:spPr>
        <p:txBody>
          <a:bodyPr wrap="square">
            <a:spAutoFit/>
          </a:bodyPr>
          <a:lstStyle/>
          <a:p>
            <a:r>
              <a:rPr lang="it-IT" sz="800" i="1">
                <a:solidFill>
                  <a:srgbClr val="4D4D4F"/>
                </a:solidFill>
                <a:latin typeface="Arial" panose="020B0604020202020204" pitchFamily="34" charset="0"/>
              </a:rPr>
              <a:t>Al di là del principio di piacere</a:t>
            </a:r>
            <a:endParaRPr lang="it-IT" sz="800"/>
          </a:p>
        </p:txBody>
      </p:sp>
      <p:sp>
        <p:nvSpPr>
          <p:cNvPr id="14" name="Rettangolo 13"/>
          <p:cNvSpPr/>
          <p:nvPr/>
        </p:nvSpPr>
        <p:spPr>
          <a:xfrm>
            <a:off x="9906000" y="-37900"/>
            <a:ext cx="1631476" cy="2585323"/>
          </a:xfrm>
          <a:prstGeom prst="rect">
            <a:avLst/>
          </a:prstGeom>
        </p:spPr>
        <p:txBody>
          <a:bodyPr wrap="square">
            <a:spAutoFit/>
          </a:bodyPr>
          <a:lstStyle/>
          <a:p>
            <a:r>
              <a:rPr lang="it-IT">
                <a:hlinkClick r:id="rId3"/>
              </a:rPr>
              <a:t>http://www.igorvitale.org/2016/09/18/fasi-dello-sviluppo-psicosessuale-di-freud-fase-orale-anale-fallica-latenza/</a:t>
            </a:r>
            <a:endParaRPr lang="it-IT"/>
          </a:p>
          <a:p>
            <a:endParaRPr lang="it-IT"/>
          </a:p>
        </p:txBody>
      </p:sp>
      <p:sp>
        <p:nvSpPr>
          <p:cNvPr id="15" name="Rettangolo 14"/>
          <p:cNvSpPr/>
          <p:nvPr/>
        </p:nvSpPr>
        <p:spPr>
          <a:xfrm>
            <a:off x="967460" y="546875"/>
            <a:ext cx="888198" cy="954107"/>
          </a:xfrm>
          <a:prstGeom prst="rect">
            <a:avLst/>
          </a:prstGeom>
        </p:spPr>
        <p:txBody>
          <a:bodyPr wrap="square">
            <a:spAutoFit/>
          </a:bodyPr>
          <a:lstStyle/>
          <a:p>
            <a:r>
              <a:rPr lang="it-IT" sz="800">
                <a:solidFill>
                  <a:srgbClr val="4D4D4F"/>
                </a:solidFill>
                <a:latin typeface="Arial" panose="020B0604020202020204" pitchFamily="34" charset="0"/>
              </a:rPr>
              <a:t>questa fase, che Freud e Abraham hanno diviso in orale-passiva e orale-aggressiva. </a:t>
            </a:r>
            <a:endParaRPr lang="it-IT" sz="800"/>
          </a:p>
        </p:txBody>
      </p:sp>
      <p:sp>
        <p:nvSpPr>
          <p:cNvPr id="149" name="Rettangolo con angoli arrotondati 148">
            <a:extLst/>
          </p:cNvPr>
          <p:cNvSpPr/>
          <p:nvPr/>
        </p:nvSpPr>
        <p:spPr>
          <a:xfrm>
            <a:off x="6489092" y="39755"/>
            <a:ext cx="3331622" cy="297207"/>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a:solidFill>
                  <a:schemeClr val="tx1"/>
                </a:solidFill>
              </a:rPr>
              <a:t>Lo sviluppo psico-sessuale</a:t>
            </a:r>
            <a:endParaRPr lang="it-IT" sz="1400" dirty="0">
              <a:solidFill>
                <a:schemeClr val="tx1"/>
              </a:solidFill>
            </a:endParaRPr>
          </a:p>
        </p:txBody>
      </p:sp>
      <p:sp>
        <p:nvSpPr>
          <p:cNvPr id="19" name="Rettangolo 18"/>
          <p:cNvSpPr/>
          <p:nvPr/>
        </p:nvSpPr>
        <p:spPr>
          <a:xfrm>
            <a:off x="0" y="1539819"/>
            <a:ext cx="988800" cy="2062103"/>
          </a:xfrm>
          <a:prstGeom prst="rect">
            <a:avLst/>
          </a:prstGeom>
          <a:ln>
            <a:solidFill>
              <a:schemeClr val="tx2">
                <a:lumMod val="50000"/>
              </a:schemeClr>
            </a:solidFill>
          </a:ln>
        </p:spPr>
        <p:txBody>
          <a:bodyPr wrap="square">
            <a:spAutoFit/>
          </a:bodyPr>
          <a:lstStyle/>
          <a:p>
            <a:r>
              <a:rPr lang="it-IT" sz="800">
                <a:solidFill>
                  <a:srgbClr val="3B3835"/>
                </a:solidFill>
              </a:rPr>
              <a:t>Nel mito greco, Elettra era figlia di Agamennone e di Clitemnestra. La madre, con il suo amante Egisto, uccise Agamennone, il padre. Elettra, scoperto il crimine, spinse il fratello Oreste, dopo averlo salvato, a vendicare il padre, uccidendo madre e amante.</a:t>
            </a:r>
            <a:endParaRPr lang="it-IT" sz="800"/>
          </a:p>
        </p:txBody>
      </p:sp>
      <p:sp>
        <p:nvSpPr>
          <p:cNvPr id="20" name="Rettangolo 19"/>
          <p:cNvSpPr/>
          <p:nvPr/>
        </p:nvSpPr>
        <p:spPr>
          <a:xfrm>
            <a:off x="47812" y="3756519"/>
            <a:ext cx="3191775" cy="338554"/>
          </a:xfrm>
          <a:prstGeom prst="rect">
            <a:avLst/>
          </a:prstGeom>
          <a:solidFill>
            <a:schemeClr val="bg1">
              <a:lumMod val="85000"/>
            </a:schemeClr>
          </a:solidFill>
          <a:ln>
            <a:solidFill>
              <a:schemeClr val="tx2">
                <a:lumMod val="50000"/>
              </a:schemeClr>
            </a:solidFill>
          </a:ln>
        </p:spPr>
        <p:txBody>
          <a:bodyPr wrap="square">
            <a:spAutoFit/>
          </a:bodyPr>
          <a:lstStyle/>
          <a:p>
            <a:pPr lvl="0" defTabSz="914400">
              <a:defRPr/>
            </a:pPr>
            <a:r>
              <a:rPr lang="it-IT" sz="800" b="1" u="sng">
                <a:solidFill>
                  <a:srgbClr val="C00000"/>
                </a:solidFill>
              </a:rPr>
              <a:t>In questa fase si presenta il Complesso edipico</a:t>
            </a:r>
            <a:r>
              <a:rPr lang="it-IT" sz="800">
                <a:solidFill>
                  <a:schemeClr val="dk1"/>
                </a:solidFill>
              </a:rPr>
              <a:t> (bambino),</a:t>
            </a:r>
          </a:p>
          <a:p>
            <a:pPr lvl="0" defTabSz="914400">
              <a:defRPr/>
            </a:pPr>
            <a:r>
              <a:rPr lang="it-IT" sz="800" b="1">
                <a:solidFill>
                  <a:srgbClr val="C00000"/>
                </a:solidFill>
              </a:rPr>
              <a:t>Complesso di Elettra </a:t>
            </a:r>
            <a:r>
              <a:rPr lang="it-IT" sz="800">
                <a:solidFill>
                  <a:schemeClr val="dk1"/>
                </a:solidFill>
              </a:rPr>
              <a:t>(nella bambina).</a:t>
            </a:r>
          </a:p>
        </p:txBody>
      </p:sp>
      <p:sp>
        <p:nvSpPr>
          <p:cNvPr id="76" name="Rettangolo 75"/>
          <p:cNvSpPr/>
          <p:nvPr/>
        </p:nvSpPr>
        <p:spPr>
          <a:xfrm>
            <a:off x="13792" y="5360615"/>
            <a:ext cx="961216" cy="954107"/>
          </a:xfrm>
          <a:prstGeom prst="rect">
            <a:avLst/>
          </a:prstGeom>
          <a:ln>
            <a:solidFill>
              <a:schemeClr val="tx2">
                <a:lumMod val="50000"/>
              </a:schemeClr>
            </a:solidFill>
          </a:ln>
        </p:spPr>
        <p:txBody>
          <a:bodyPr wrap="square">
            <a:spAutoFit/>
          </a:bodyPr>
          <a:lstStyle/>
          <a:p>
            <a:r>
              <a:rPr lang="it-IT" sz="800">
                <a:solidFill>
                  <a:srgbClr val="3B3835"/>
                </a:solidFill>
              </a:rPr>
              <a:t>Nel mito greco, </a:t>
            </a:r>
          </a:p>
          <a:p>
            <a:r>
              <a:rPr lang="it-IT" sz="800"/>
              <a:t>Si basa sul mito greco di Edipo, che uccide suo padre, Laio, e sposa sua madre Giocasta.</a:t>
            </a:r>
          </a:p>
        </p:txBody>
      </p:sp>
      <p:sp>
        <p:nvSpPr>
          <p:cNvPr id="77" name="Rettangolo 76"/>
          <p:cNvSpPr/>
          <p:nvPr/>
        </p:nvSpPr>
        <p:spPr>
          <a:xfrm>
            <a:off x="47812" y="4087016"/>
            <a:ext cx="3191775" cy="1200329"/>
          </a:xfrm>
          <a:prstGeom prst="rect">
            <a:avLst/>
          </a:prstGeom>
          <a:solidFill>
            <a:schemeClr val="bg1">
              <a:lumMod val="85000"/>
            </a:schemeClr>
          </a:solidFill>
          <a:ln>
            <a:solidFill>
              <a:schemeClr val="tx2">
                <a:lumMod val="50000"/>
              </a:schemeClr>
            </a:solidFill>
          </a:ln>
        </p:spPr>
        <p:txBody>
          <a:bodyPr wrap="square">
            <a:spAutoFit/>
          </a:bodyPr>
          <a:lstStyle/>
          <a:p>
            <a:pPr lvl="0" defTabSz="914400">
              <a:defRPr/>
            </a:pPr>
            <a:r>
              <a:rPr lang="it-IT" sz="800" b="1">
                <a:solidFill>
                  <a:srgbClr val="C00000"/>
                </a:solidFill>
              </a:rPr>
              <a:t>Si sviluppano le </a:t>
            </a:r>
            <a:r>
              <a:rPr lang="it-IT" sz="800" b="1" u="sng">
                <a:solidFill>
                  <a:srgbClr val="C00000"/>
                </a:solidFill>
              </a:rPr>
              <a:t>CURIOSITÀ SESSUALI </a:t>
            </a:r>
            <a:r>
              <a:rPr lang="it-IT" sz="800" b="1">
                <a:solidFill>
                  <a:srgbClr val="C00000"/>
                </a:solidFill>
              </a:rPr>
              <a:t>con le relative domande.</a:t>
            </a:r>
          </a:p>
          <a:p>
            <a:pPr lvl="0" defTabSz="914400">
              <a:defRPr/>
            </a:pPr>
            <a:r>
              <a:rPr lang="it-IT" sz="800" b="1">
                <a:solidFill>
                  <a:srgbClr val="00B0F0"/>
                </a:solidFill>
              </a:rPr>
              <a:t>Freud rifiuta l’assessualità del bambino</a:t>
            </a:r>
          </a:p>
          <a:p>
            <a:pPr lvl="0" defTabSz="914400">
              <a:defRPr/>
            </a:pPr>
            <a:r>
              <a:rPr lang="it-IT" sz="800" b="1"/>
              <a:t>Nascita bambini </a:t>
            </a:r>
            <a:r>
              <a:rPr lang="it-IT" sz="800"/>
              <a:t>(parto anale, orale, ombellicale). Differenze sessuali. All’inizio pensa che tutti sono uguali, quindi che tutti hanno il pene. Scoperta dei propri organi e quelli del sesso opposto.</a:t>
            </a:r>
          </a:p>
          <a:p>
            <a:pPr lvl="0" defTabSz="914400">
              <a:defRPr/>
            </a:pPr>
            <a:r>
              <a:rPr lang="it-IT" sz="800"/>
              <a:t>B. Avvertono riticenza dei genitori («Congiura del silenzio») Allora cercano risposte da soli. Tale reticenza porta ad una Rimozione della curiosità: il b. non chiede più.</a:t>
            </a:r>
          </a:p>
          <a:p>
            <a:pPr lvl="0" defTabSz="914400">
              <a:defRPr/>
            </a:pPr>
            <a:r>
              <a:rPr lang="it-IT" sz="800"/>
              <a:t>È i vissuti di questa fase che possono influire nelle scelte sessuali future.</a:t>
            </a:r>
          </a:p>
        </p:txBody>
      </p:sp>
      <p:pic>
        <p:nvPicPr>
          <p:cNvPr id="24" name="Immagine 23"/>
          <p:cNvPicPr>
            <a:picLocks noChangeAspect="1"/>
          </p:cNvPicPr>
          <p:nvPr/>
        </p:nvPicPr>
        <p:blipFill>
          <a:blip r:embed="rId4"/>
          <a:stretch>
            <a:fillRect/>
          </a:stretch>
        </p:blipFill>
        <p:spPr>
          <a:xfrm>
            <a:off x="2806793" y="3809509"/>
            <a:ext cx="460378" cy="571129"/>
          </a:xfrm>
          <a:prstGeom prst="rect">
            <a:avLst/>
          </a:prstGeom>
        </p:spPr>
      </p:pic>
      <p:sp>
        <p:nvSpPr>
          <p:cNvPr id="18" name="CasellaDiTesto 17"/>
          <p:cNvSpPr txBox="1"/>
          <p:nvPr/>
        </p:nvSpPr>
        <p:spPr>
          <a:xfrm>
            <a:off x="-61269" y="1168287"/>
            <a:ext cx="955711" cy="246221"/>
          </a:xfrm>
          <a:prstGeom prst="rect">
            <a:avLst/>
          </a:prstGeom>
          <a:noFill/>
        </p:spPr>
        <p:txBody>
          <a:bodyPr wrap="none" rtlCol="0">
            <a:spAutoFit/>
          </a:bodyPr>
          <a:lstStyle/>
          <a:p>
            <a:r>
              <a:rPr lang="it-IT" sz="1000"/>
              <a:t>Mappa freud 3</a:t>
            </a:r>
          </a:p>
        </p:txBody>
      </p:sp>
    </p:spTree>
    <p:extLst>
      <p:ext uri="{BB962C8B-B14F-4D97-AF65-F5344CB8AC3E}">
        <p14:creationId xmlns:p14="http://schemas.microsoft.com/office/powerpoint/2010/main" val="68166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randombar(horizontal)">
                                      <p:cBhvr>
                                        <p:cTn id="7" dur="2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Rettangolo 338"/>
          <p:cNvSpPr/>
          <p:nvPr/>
        </p:nvSpPr>
        <p:spPr>
          <a:xfrm>
            <a:off x="6791507" y="1605627"/>
            <a:ext cx="1722396" cy="74330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6" name="Rettangolo 335"/>
          <p:cNvSpPr/>
          <p:nvPr/>
        </p:nvSpPr>
        <p:spPr>
          <a:xfrm>
            <a:off x="6901169" y="3754063"/>
            <a:ext cx="1570647" cy="1968236"/>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5" name="Rettangolo 334"/>
          <p:cNvSpPr/>
          <p:nvPr/>
        </p:nvSpPr>
        <p:spPr>
          <a:xfrm>
            <a:off x="7011208" y="2375948"/>
            <a:ext cx="1566103" cy="1238363"/>
          </a:xfrm>
          <a:prstGeom prst="rect">
            <a:avLst/>
          </a:prstGeom>
          <a:solidFill>
            <a:srgbClr val="B5D6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6" name="Immagine 55"/>
          <p:cNvPicPr>
            <a:picLocks noChangeAspect="1"/>
          </p:cNvPicPr>
          <p:nvPr/>
        </p:nvPicPr>
        <p:blipFill>
          <a:blip r:embed="rId2">
            <a:extLst>
              <a:ext uri="{BEBA8EAE-BF5A-486C-A8C5-ECC9F3942E4B}">
                <a14:imgProps xmlns:a14="http://schemas.microsoft.com/office/drawing/2010/main">
                  <a14:imgLayer r:embed="rId3">
                    <a14:imgEffect>
                      <a14:backgroundRemoval t="5778" b="93778" l="7111" r="93778">
                        <a14:foregroundMark x1="28889" y1="44000" x2="28889" y2="44000"/>
                        <a14:foregroundMark x1="28889" y1="59556" x2="28889" y2="59556"/>
                        <a14:foregroundMark x1="57333" y1="78667" x2="57333" y2="78667"/>
                      </a14:backgroundRemoval>
                    </a14:imgEffect>
                  </a14:imgLayer>
                </a14:imgProps>
              </a:ext>
            </a:extLst>
          </a:blip>
          <a:stretch>
            <a:fillRect/>
          </a:stretch>
        </p:blipFill>
        <p:spPr>
          <a:xfrm>
            <a:off x="3904375" y="484077"/>
            <a:ext cx="3044554" cy="4241596"/>
          </a:xfrm>
          <a:prstGeom prst="rect">
            <a:avLst/>
          </a:prstGeom>
        </p:spPr>
      </p:pic>
      <p:cxnSp>
        <p:nvCxnSpPr>
          <p:cNvPr id="337" name="Connettore curvo 336"/>
          <p:cNvCxnSpPr/>
          <p:nvPr/>
        </p:nvCxnSpPr>
        <p:spPr>
          <a:xfrm flipV="1">
            <a:off x="11526656" y="391248"/>
            <a:ext cx="194082" cy="76872"/>
          </a:xfrm>
          <a:prstGeom prst="curvedConnector3">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Pulsante di azione: Avanti o successivo 81">
            <a:hlinkClick r:id="" action="ppaction://hlinkshowjump?jump=nextslide" highlightClick="1"/>
          </p:cNvPr>
          <p:cNvSpPr/>
          <p:nvPr/>
        </p:nvSpPr>
        <p:spPr>
          <a:xfrm>
            <a:off x="9338417" y="6678000"/>
            <a:ext cx="540000" cy="180000"/>
          </a:xfrm>
          <a:prstGeom prst="actionButtonForwardNex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3" name="Pulsante di azione: Indietro o precedente 82">
            <a:hlinkClick r:id="" action="ppaction://hlinkshowjump?jump=previousslide" highlightClick="1"/>
          </p:cNvPr>
          <p:cNvSpPr/>
          <p:nvPr/>
        </p:nvSpPr>
        <p:spPr>
          <a:xfrm>
            <a:off x="8375379" y="6678000"/>
            <a:ext cx="540000" cy="180000"/>
          </a:xfrm>
          <a:prstGeom prst="actionButtonBackPrevious">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4" name="Pulsante di azione: Home 83">
            <a:hlinkClick r:id="" action="ppaction://hlinkshowjump?jump=firstslide" highlightClick="1"/>
          </p:cNvPr>
          <p:cNvSpPr/>
          <p:nvPr/>
        </p:nvSpPr>
        <p:spPr>
          <a:xfrm>
            <a:off x="8904641" y="6678000"/>
            <a:ext cx="540000" cy="180000"/>
          </a:xfrm>
          <a:prstGeom prst="actionButtonHom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5" name="Immagin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602"/>
            <a:ext cx="694468" cy="803699"/>
          </a:xfrm>
          <a:prstGeom prst="rect">
            <a:avLst/>
          </a:prstGeom>
        </p:spPr>
      </p:pic>
      <p:pic>
        <p:nvPicPr>
          <p:cNvPr id="4" name="Immagine 3"/>
          <p:cNvPicPr>
            <a:picLocks noChangeAspect="1"/>
          </p:cNvPicPr>
          <p:nvPr/>
        </p:nvPicPr>
        <p:blipFill>
          <a:blip r:embed="rId5"/>
          <a:stretch>
            <a:fillRect/>
          </a:stretch>
        </p:blipFill>
        <p:spPr>
          <a:xfrm>
            <a:off x="432449" y="2050895"/>
            <a:ext cx="3096422" cy="3069934"/>
          </a:xfrm>
          <a:prstGeom prst="rect">
            <a:avLst/>
          </a:prstGeom>
        </p:spPr>
      </p:pic>
      <p:sp>
        <p:nvSpPr>
          <p:cNvPr id="5" name="CasellaDiTesto 4"/>
          <p:cNvSpPr txBox="1"/>
          <p:nvPr/>
        </p:nvSpPr>
        <p:spPr>
          <a:xfrm>
            <a:off x="694468" y="-25522"/>
            <a:ext cx="1030965" cy="861774"/>
          </a:xfrm>
          <a:prstGeom prst="rect">
            <a:avLst/>
          </a:prstGeom>
          <a:noFill/>
        </p:spPr>
        <p:txBody>
          <a:bodyPr wrap="square" rtlCol="0">
            <a:spAutoFit/>
          </a:bodyPr>
          <a:lstStyle/>
          <a:p>
            <a:r>
              <a:rPr lang="it-IT" sz="1000"/>
              <a:t>Metafora dell’icesberg di Freud per spiegare sua teoria.</a:t>
            </a:r>
          </a:p>
        </p:txBody>
      </p:sp>
      <p:pic>
        <p:nvPicPr>
          <p:cNvPr id="16" name="Immagine 15"/>
          <p:cNvPicPr>
            <a:picLocks noChangeAspect="1"/>
          </p:cNvPicPr>
          <p:nvPr/>
        </p:nvPicPr>
        <p:blipFill>
          <a:blip r:embed="rId6"/>
          <a:stretch>
            <a:fillRect/>
          </a:stretch>
        </p:blipFill>
        <p:spPr>
          <a:xfrm>
            <a:off x="10218410" y="-1373890"/>
            <a:ext cx="3103487" cy="2330047"/>
          </a:xfrm>
          <a:prstGeom prst="rect">
            <a:avLst/>
          </a:prstGeom>
        </p:spPr>
      </p:pic>
      <p:sp>
        <p:nvSpPr>
          <p:cNvPr id="6" name="CasellaDiTesto 5"/>
          <p:cNvSpPr txBox="1"/>
          <p:nvPr/>
        </p:nvSpPr>
        <p:spPr>
          <a:xfrm>
            <a:off x="-110321" y="5138153"/>
            <a:ext cx="4126897" cy="1631216"/>
          </a:xfrm>
          <a:prstGeom prst="rect">
            <a:avLst/>
          </a:prstGeom>
          <a:noFill/>
        </p:spPr>
        <p:txBody>
          <a:bodyPr wrap="square" rtlCol="0">
            <a:spAutoFit/>
          </a:bodyPr>
          <a:lstStyle/>
          <a:p>
            <a:pPr algn="ctr"/>
            <a:r>
              <a:rPr lang="it-IT" sz="1000" b="1">
                <a:solidFill>
                  <a:srgbClr val="C00000"/>
                </a:solidFill>
              </a:rPr>
              <a:t>PRIMA TOPICA  </a:t>
            </a:r>
            <a:r>
              <a:rPr lang="it-IT" sz="1000"/>
              <a:t>(descrizione dei luoghi della mente.)</a:t>
            </a:r>
          </a:p>
          <a:p>
            <a:pPr algn="ctr"/>
            <a:r>
              <a:rPr lang="it-IT" sz="1000"/>
              <a:t>Indica zone, aree, all’interno delle quali si possono coloccare (si trovano) emozioni-vissuti-pulsioni dell’individuo. È una descrizione topologica.</a:t>
            </a:r>
          </a:p>
          <a:p>
            <a:pPr algn="ctr"/>
            <a:r>
              <a:rPr lang="it-IT" sz="1000"/>
              <a:t>È come se fossero 3 piani di una casa. L’insidivisuo che ci abita, tutto quello che si trova al seminterrato è incoscio, non lo può vedere, non sa neppure che esiste, e non ha le chiavi per entrarci.</a:t>
            </a:r>
          </a:p>
          <a:p>
            <a:pPr algn="ctr"/>
            <a:r>
              <a:rPr lang="it-IT" sz="1000"/>
              <a:t>Quello che sta al semi-interrato è in parte inconscio in parte può diventare conscio; é come se in certi momenti della giornata potesse dare una sbirciatina. Quello che si trova al piano terra e al primo piano invece è a portata di mano, sa che c’è, lo può usare, lo conosce per bene.</a:t>
            </a:r>
          </a:p>
        </p:txBody>
      </p:sp>
      <p:pic>
        <p:nvPicPr>
          <p:cNvPr id="19" name="Immagine 18"/>
          <p:cNvPicPr>
            <a:picLocks noChangeAspect="1"/>
          </p:cNvPicPr>
          <p:nvPr/>
        </p:nvPicPr>
        <p:blipFill>
          <a:blip r:embed="rId7"/>
          <a:stretch>
            <a:fillRect/>
          </a:stretch>
        </p:blipFill>
        <p:spPr>
          <a:xfrm>
            <a:off x="-8264461" y="-998620"/>
            <a:ext cx="5558419" cy="4171441"/>
          </a:xfrm>
          <a:prstGeom prst="rect">
            <a:avLst/>
          </a:prstGeom>
        </p:spPr>
      </p:pic>
      <p:pic>
        <p:nvPicPr>
          <p:cNvPr id="27" name="Immagine 26"/>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9">
                    <a14:imgEffect>
                      <a14:backgroundRemoval t="10000" b="90000" l="10000" r="90000"/>
                    </a14:imgEffect>
                    <a14:imgEffect>
                      <a14:brightnessContrast bright="40000" contrast="20000"/>
                    </a14:imgEffect>
                  </a14:imgLayer>
                </a14:imgProps>
              </a:ext>
            </a:extLst>
          </a:blip>
          <a:stretch>
            <a:fillRect/>
          </a:stretch>
        </p:blipFill>
        <p:spPr>
          <a:xfrm>
            <a:off x="48033" y="3485732"/>
            <a:ext cx="3888000" cy="102164"/>
          </a:xfrm>
          <a:prstGeom prst="rect">
            <a:avLst/>
          </a:prstGeom>
        </p:spPr>
      </p:pic>
      <p:pic>
        <p:nvPicPr>
          <p:cNvPr id="33" name="Immagine 32"/>
          <p:cNvPicPr>
            <a:picLocks noChangeAspect="1"/>
          </p:cNvPicPr>
          <p:nvPr/>
        </p:nvPicPr>
        <p:blipFill>
          <a:blip r:embed="rId10">
            <a:extLst>
              <a:ext uri="{BEBA8EAE-BF5A-486C-A8C5-ECC9F3942E4B}">
                <a14:imgProps xmlns:a14="http://schemas.microsoft.com/office/drawing/2010/main">
                  <a14:imgLayer r:embed="rId11">
                    <a14:imgEffect>
                      <a14:backgroundRemoval t="10000" b="96222" l="8056" r="80946">
                        <a14:backgroundMark x1="34910" y1="13444" x2="34910" y2="13444"/>
                        <a14:backgroundMark x1="69821" y1="19444" x2="69821" y2="19444"/>
                        <a14:backgroundMark x1="51790" y1="21778" x2="51790" y2="21778"/>
                        <a14:backgroundMark x1="62148" y1="27889" x2="62148" y2="27889"/>
                        <a14:backgroundMark x1="38875" y1="27556" x2="38875" y2="27556"/>
                        <a14:backgroundMark x1="28517" y1="29333" x2="29540" y2="29333"/>
                        <a14:backgroundMark x1="46547" y1="21222" x2="46547" y2="21222"/>
                        <a14:backgroundMark x1="54220" y1="26667" x2="54220" y2="26667"/>
                      </a14:backgroundRemoval>
                    </a14:imgEffect>
                  </a14:imgLayer>
                </a14:imgProps>
              </a:ext>
            </a:extLst>
          </a:blip>
          <a:stretch>
            <a:fillRect/>
          </a:stretch>
        </p:blipFill>
        <p:spPr>
          <a:xfrm>
            <a:off x="696291" y="2935960"/>
            <a:ext cx="3130304" cy="2298497"/>
          </a:xfrm>
          <a:prstGeom prst="rect">
            <a:avLst/>
          </a:prstGeom>
        </p:spPr>
      </p:pic>
      <p:sp>
        <p:nvSpPr>
          <p:cNvPr id="20" name="CasellaDiTesto 19"/>
          <p:cNvSpPr txBox="1"/>
          <p:nvPr/>
        </p:nvSpPr>
        <p:spPr>
          <a:xfrm>
            <a:off x="395430" y="926458"/>
            <a:ext cx="3190662" cy="246221"/>
          </a:xfrm>
          <a:prstGeom prst="rect">
            <a:avLst/>
          </a:prstGeom>
          <a:solidFill>
            <a:schemeClr val="accent1">
              <a:lumMod val="20000"/>
              <a:lumOff val="80000"/>
            </a:schemeClr>
          </a:solidFill>
        </p:spPr>
        <p:txBody>
          <a:bodyPr wrap="square" rtlCol="0">
            <a:spAutoFit/>
          </a:bodyPr>
          <a:lstStyle/>
          <a:p>
            <a:pPr algn="ctr"/>
            <a:r>
              <a:rPr lang="it-IT" sz="1000"/>
              <a:t>Freud immagina la mente umana com un iceberg. </a:t>
            </a:r>
          </a:p>
        </p:txBody>
      </p:sp>
      <p:sp>
        <p:nvSpPr>
          <p:cNvPr id="25" name="Rettangolo 24"/>
          <p:cNvSpPr/>
          <p:nvPr/>
        </p:nvSpPr>
        <p:spPr>
          <a:xfrm>
            <a:off x="-5271" y="5203579"/>
            <a:ext cx="3963905" cy="159744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CasellaDiTesto 64"/>
          <p:cNvSpPr txBox="1"/>
          <p:nvPr/>
        </p:nvSpPr>
        <p:spPr>
          <a:xfrm>
            <a:off x="13011935" y="2935960"/>
            <a:ext cx="1638633" cy="369332"/>
          </a:xfrm>
          <a:prstGeom prst="rect">
            <a:avLst/>
          </a:prstGeom>
          <a:noFill/>
        </p:spPr>
        <p:txBody>
          <a:bodyPr wrap="square" rtlCol="0">
            <a:spAutoFit/>
          </a:bodyPr>
          <a:lstStyle/>
          <a:p>
            <a:r>
              <a:rPr lang="it-IT"/>
              <a:t>Mondo esterno</a:t>
            </a:r>
          </a:p>
        </p:txBody>
      </p:sp>
      <p:sp>
        <p:nvSpPr>
          <p:cNvPr id="44" name="CasellaDiTesto 43"/>
          <p:cNvSpPr txBox="1"/>
          <p:nvPr/>
        </p:nvSpPr>
        <p:spPr>
          <a:xfrm>
            <a:off x="1120756" y="1106363"/>
            <a:ext cx="2116611" cy="251765"/>
          </a:xfrm>
          <a:prstGeom prst="rect">
            <a:avLst/>
          </a:prstGeom>
          <a:noFill/>
        </p:spPr>
        <p:txBody>
          <a:bodyPr wrap="square" rtlCol="0">
            <a:spAutoFit/>
          </a:bodyPr>
          <a:lstStyle/>
          <a:p>
            <a:r>
              <a:rPr lang="it-IT" sz="1000"/>
              <a:t> DIVIDE L’ICESBERG IN TRE ZONE. </a:t>
            </a:r>
          </a:p>
        </p:txBody>
      </p:sp>
      <p:sp>
        <p:nvSpPr>
          <p:cNvPr id="45" name="CasellaDiTesto 44"/>
          <p:cNvSpPr txBox="1"/>
          <p:nvPr/>
        </p:nvSpPr>
        <p:spPr>
          <a:xfrm>
            <a:off x="442761" y="1784130"/>
            <a:ext cx="3096000" cy="252000"/>
          </a:xfrm>
          <a:prstGeom prst="rect">
            <a:avLst/>
          </a:prstGeom>
          <a:solidFill>
            <a:schemeClr val="accent5">
              <a:lumMod val="50000"/>
            </a:schemeClr>
          </a:solidFill>
        </p:spPr>
        <p:txBody>
          <a:bodyPr wrap="square" rtlCol="0" anchor="ctr">
            <a:spAutoFit/>
          </a:bodyPr>
          <a:lstStyle/>
          <a:p>
            <a:pPr algn="ctr"/>
            <a:r>
              <a:rPr lang="it-IT" sz="1000">
                <a:solidFill>
                  <a:srgbClr val="FFFF00"/>
                </a:solidFill>
              </a:rPr>
              <a:t>La zona più sommersa, la più grande la chiama: inconscio. </a:t>
            </a:r>
          </a:p>
        </p:txBody>
      </p:sp>
      <p:sp>
        <p:nvSpPr>
          <p:cNvPr id="2" name="Parentesi graffa aperta 1"/>
          <p:cNvSpPr/>
          <p:nvPr/>
        </p:nvSpPr>
        <p:spPr>
          <a:xfrm>
            <a:off x="42676" y="2935788"/>
            <a:ext cx="437182" cy="56469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8" name="Parentesi graffa aperta 47"/>
          <p:cNvSpPr/>
          <p:nvPr/>
        </p:nvSpPr>
        <p:spPr>
          <a:xfrm>
            <a:off x="89363" y="3585862"/>
            <a:ext cx="314492" cy="153496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1" name="Parentesi graffa aperta 50"/>
          <p:cNvSpPr/>
          <p:nvPr/>
        </p:nvSpPr>
        <p:spPr>
          <a:xfrm>
            <a:off x="2999" y="2547455"/>
            <a:ext cx="439668" cy="38307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 name="Ovale 6"/>
          <p:cNvSpPr/>
          <p:nvPr/>
        </p:nvSpPr>
        <p:spPr>
          <a:xfrm>
            <a:off x="23170" y="4128959"/>
            <a:ext cx="304366" cy="345564"/>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1</a:t>
            </a:r>
          </a:p>
        </p:txBody>
      </p:sp>
      <p:sp>
        <p:nvSpPr>
          <p:cNvPr id="52" name="Ovale 51"/>
          <p:cNvSpPr/>
          <p:nvPr/>
        </p:nvSpPr>
        <p:spPr>
          <a:xfrm>
            <a:off x="-15225" y="3048067"/>
            <a:ext cx="304366" cy="345564"/>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2</a:t>
            </a:r>
          </a:p>
        </p:txBody>
      </p:sp>
      <p:sp>
        <p:nvSpPr>
          <p:cNvPr id="53" name="Ovale 52"/>
          <p:cNvSpPr/>
          <p:nvPr/>
        </p:nvSpPr>
        <p:spPr>
          <a:xfrm>
            <a:off x="-30204" y="2552741"/>
            <a:ext cx="304366" cy="345564"/>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solidFill>
                  <a:schemeClr val="tx1"/>
                </a:solidFill>
              </a:rPr>
              <a:t>3</a:t>
            </a:r>
          </a:p>
        </p:txBody>
      </p:sp>
      <p:pic>
        <p:nvPicPr>
          <p:cNvPr id="8" name="Immagin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30171" y="-681992"/>
            <a:ext cx="439473" cy="582676"/>
          </a:xfrm>
          <a:prstGeom prst="rect">
            <a:avLst/>
          </a:prstGeom>
        </p:spPr>
      </p:pic>
      <p:pic>
        <p:nvPicPr>
          <p:cNvPr id="54" name="Immagine 5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30170" y="-687317"/>
            <a:ext cx="439473" cy="582676"/>
          </a:xfrm>
          <a:prstGeom prst="rect">
            <a:avLst/>
          </a:prstGeom>
        </p:spPr>
      </p:pic>
      <p:sp>
        <p:nvSpPr>
          <p:cNvPr id="9" name="Figura a mano libera: forma 8"/>
          <p:cNvSpPr/>
          <p:nvPr/>
        </p:nvSpPr>
        <p:spPr>
          <a:xfrm>
            <a:off x="860258" y="2944897"/>
            <a:ext cx="1897911" cy="590107"/>
          </a:xfrm>
          <a:custGeom>
            <a:avLst/>
            <a:gdLst>
              <a:gd name="connsiteX0" fmla="*/ 292395 w 1897911"/>
              <a:gd name="connsiteY0" fmla="*/ 47847 h 590107"/>
              <a:gd name="connsiteX1" fmla="*/ 260498 w 1897911"/>
              <a:gd name="connsiteY1" fmla="*/ 180754 h 590107"/>
              <a:gd name="connsiteX2" fmla="*/ 159488 w 1897911"/>
              <a:gd name="connsiteY2" fmla="*/ 324293 h 590107"/>
              <a:gd name="connsiteX3" fmla="*/ 10632 w 1897911"/>
              <a:gd name="connsiteY3" fmla="*/ 515679 h 590107"/>
              <a:gd name="connsiteX4" fmla="*/ 0 w 1897911"/>
              <a:gd name="connsiteY4" fmla="*/ 547577 h 590107"/>
              <a:gd name="connsiteX5" fmla="*/ 101009 w 1897911"/>
              <a:gd name="connsiteY5" fmla="*/ 584791 h 590107"/>
              <a:gd name="connsiteX6" fmla="*/ 212651 w 1897911"/>
              <a:gd name="connsiteY6" fmla="*/ 584791 h 590107"/>
              <a:gd name="connsiteX7" fmla="*/ 340242 w 1897911"/>
              <a:gd name="connsiteY7" fmla="*/ 584791 h 590107"/>
              <a:gd name="connsiteX8" fmla="*/ 457200 w 1897911"/>
              <a:gd name="connsiteY8" fmla="*/ 547577 h 590107"/>
              <a:gd name="connsiteX9" fmla="*/ 606056 w 1897911"/>
              <a:gd name="connsiteY9" fmla="*/ 542261 h 590107"/>
              <a:gd name="connsiteX10" fmla="*/ 797442 w 1897911"/>
              <a:gd name="connsiteY10" fmla="*/ 574159 h 590107"/>
              <a:gd name="connsiteX11" fmla="*/ 903767 w 1897911"/>
              <a:gd name="connsiteY11" fmla="*/ 590107 h 590107"/>
              <a:gd name="connsiteX12" fmla="*/ 1026042 w 1897911"/>
              <a:gd name="connsiteY12" fmla="*/ 584791 h 590107"/>
              <a:gd name="connsiteX13" fmla="*/ 1201479 w 1897911"/>
              <a:gd name="connsiteY13" fmla="*/ 542261 h 590107"/>
              <a:gd name="connsiteX14" fmla="*/ 1270591 w 1897911"/>
              <a:gd name="connsiteY14" fmla="*/ 531628 h 590107"/>
              <a:gd name="connsiteX15" fmla="*/ 1467293 w 1897911"/>
              <a:gd name="connsiteY15" fmla="*/ 579475 h 590107"/>
              <a:gd name="connsiteX16" fmla="*/ 1632098 w 1897911"/>
              <a:gd name="connsiteY16" fmla="*/ 584791 h 590107"/>
              <a:gd name="connsiteX17" fmla="*/ 1754372 w 1897911"/>
              <a:gd name="connsiteY17" fmla="*/ 590107 h 590107"/>
              <a:gd name="connsiteX18" fmla="*/ 1818167 w 1897911"/>
              <a:gd name="connsiteY18" fmla="*/ 574159 h 590107"/>
              <a:gd name="connsiteX19" fmla="*/ 1897911 w 1897911"/>
              <a:gd name="connsiteY19" fmla="*/ 563526 h 590107"/>
              <a:gd name="connsiteX20" fmla="*/ 1866014 w 1897911"/>
              <a:gd name="connsiteY20" fmla="*/ 451884 h 590107"/>
              <a:gd name="connsiteX21" fmla="*/ 1759688 w 1897911"/>
              <a:gd name="connsiteY21" fmla="*/ 281763 h 590107"/>
              <a:gd name="connsiteX22" fmla="*/ 1690577 w 1897911"/>
              <a:gd name="connsiteY22" fmla="*/ 101010 h 590107"/>
              <a:gd name="connsiteX23" fmla="*/ 1658679 w 1897911"/>
              <a:gd name="connsiteY23" fmla="*/ 58479 h 590107"/>
              <a:gd name="connsiteX24" fmla="*/ 1541721 w 1897911"/>
              <a:gd name="connsiteY24" fmla="*/ 53163 h 590107"/>
              <a:gd name="connsiteX25" fmla="*/ 1472609 w 1897911"/>
              <a:gd name="connsiteY25" fmla="*/ 37214 h 590107"/>
              <a:gd name="connsiteX26" fmla="*/ 1424763 w 1897911"/>
              <a:gd name="connsiteY26" fmla="*/ 15949 h 590107"/>
              <a:gd name="connsiteX27" fmla="*/ 1281223 w 1897911"/>
              <a:gd name="connsiteY27" fmla="*/ 0 h 590107"/>
              <a:gd name="connsiteX28" fmla="*/ 1164265 w 1897911"/>
              <a:gd name="connsiteY28" fmla="*/ 31898 h 590107"/>
              <a:gd name="connsiteX29" fmla="*/ 1004777 w 1897911"/>
              <a:gd name="connsiteY29" fmla="*/ 58479 h 590107"/>
              <a:gd name="connsiteX30" fmla="*/ 903767 w 1897911"/>
              <a:gd name="connsiteY30" fmla="*/ 58479 h 590107"/>
              <a:gd name="connsiteX31" fmla="*/ 770860 w 1897911"/>
              <a:gd name="connsiteY31" fmla="*/ 47847 h 590107"/>
              <a:gd name="connsiteX32" fmla="*/ 707065 w 1897911"/>
              <a:gd name="connsiteY32" fmla="*/ 26582 h 590107"/>
              <a:gd name="connsiteX33" fmla="*/ 616688 w 1897911"/>
              <a:gd name="connsiteY33" fmla="*/ 5317 h 590107"/>
              <a:gd name="connsiteX34" fmla="*/ 520995 w 1897911"/>
              <a:gd name="connsiteY34" fmla="*/ 15949 h 590107"/>
              <a:gd name="connsiteX35" fmla="*/ 414670 w 1897911"/>
              <a:gd name="connsiteY35" fmla="*/ 37214 h 590107"/>
              <a:gd name="connsiteX36" fmla="*/ 292395 w 1897911"/>
              <a:gd name="connsiteY36" fmla="*/ 47847 h 590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97911" h="590107">
                <a:moveTo>
                  <a:pt x="292395" y="47847"/>
                </a:moveTo>
                <a:lnTo>
                  <a:pt x="260498" y="180754"/>
                </a:lnTo>
                <a:lnTo>
                  <a:pt x="159488" y="324293"/>
                </a:lnTo>
                <a:lnTo>
                  <a:pt x="10632" y="515679"/>
                </a:lnTo>
                <a:lnTo>
                  <a:pt x="0" y="547577"/>
                </a:lnTo>
                <a:lnTo>
                  <a:pt x="101009" y="584791"/>
                </a:lnTo>
                <a:lnTo>
                  <a:pt x="212651" y="584791"/>
                </a:lnTo>
                <a:lnTo>
                  <a:pt x="340242" y="584791"/>
                </a:lnTo>
                <a:lnTo>
                  <a:pt x="457200" y="547577"/>
                </a:lnTo>
                <a:lnTo>
                  <a:pt x="606056" y="542261"/>
                </a:lnTo>
                <a:lnTo>
                  <a:pt x="797442" y="574159"/>
                </a:lnTo>
                <a:lnTo>
                  <a:pt x="903767" y="590107"/>
                </a:lnTo>
                <a:lnTo>
                  <a:pt x="1026042" y="584791"/>
                </a:lnTo>
                <a:lnTo>
                  <a:pt x="1201479" y="542261"/>
                </a:lnTo>
                <a:lnTo>
                  <a:pt x="1270591" y="531628"/>
                </a:lnTo>
                <a:lnTo>
                  <a:pt x="1467293" y="579475"/>
                </a:lnTo>
                <a:lnTo>
                  <a:pt x="1632098" y="584791"/>
                </a:lnTo>
                <a:lnTo>
                  <a:pt x="1754372" y="590107"/>
                </a:lnTo>
                <a:lnTo>
                  <a:pt x="1818167" y="574159"/>
                </a:lnTo>
                <a:lnTo>
                  <a:pt x="1897911" y="563526"/>
                </a:lnTo>
                <a:lnTo>
                  <a:pt x="1866014" y="451884"/>
                </a:lnTo>
                <a:lnTo>
                  <a:pt x="1759688" y="281763"/>
                </a:lnTo>
                <a:lnTo>
                  <a:pt x="1690577" y="101010"/>
                </a:lnTo>
                <a:lnTo>
                  <a:pt x="1658679" y="58479"/>
                </a:lnTo>
                <a:lnTo>
                  <a:pt x="1541721" y="53163"/>
                </a:lnTo>
                <a:lnTo>
                  <a:pt x="1472609" y="37214"/>
                </a:lnTo>
                <a:lnTo>
                  <a:pt x="1424763" y="15949"/>
                </a:lnTo>
                <a:lnTo>
                  <a:pt x="1281223" y="0"/>
                </a:lnTo>
                <a:lnTo>
                  <a:pt x="1164265" y="31898"/>
                </a:lnTo>
                <a:lnTo>
                  <a:pt x="1004777" y="58479"/>
                </a:lnTo>
                <a:lnTo>
                  <a:pt x="903767" y="58479"/>
                </a:lnTo>
                <a:lnTo>
                  <a:pt x="770860" y="47847"/>
                </a:lnTo>
                <a:lnTo>
                  <a:pt x="707065" y="26582"/>
                </a:lnTo>
                <a:lnTo>
                  <a:pt x="616688" y="5317"/>
                </a:lnTo>
                <a:lnTo>
                  <a:pt x="520995" y="15949"/>
                </a:lnTo>
                <a:lnTo>
                  <a:pt x="414670" y="37214"/>
                </a:lnTo>
                <a:lnTo>
                  <a:pt x="292395" y="47847"/>
                </a:lnTo>
                <a:close/>
              </a:path>
            </a:pathLst>
          </a:custGeom>
          <a:gradFill>
            <a:gsLst>
              <a:gs pos="0">
                <a:srgbClr val="4ED2FF">
                  <a:alpha val="72000"/>
                </a:srgbClr>
              </a:gs>
              <a:gs pos="21000">
                <a:schemeClr val="accent1">
                  <a:lumMod val="45000"/>
                  <a:lumOff val="55000"/>
                </a:schemeClr>
              </a:gs>
              <a:gs pos="52000">
                <a:srgbClr val="004F8E"/>
              </a:gs>
              <a:gs pos="100000">
                <a:srgbClr val="024A8B"/>
              </a:gs>
            </a:gsLst>
            <a:lin ang="5400000" scaled="1"/>
          </a:gradFill>
          <a:effectLst>
            <a:glow rad="228600">
              <a:schemeClr val="accent2">
                <a:lumMod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igura a mano libera: forma 9"/>
          <p:cNvSpPr/>
          <p:nvPr/>
        </p:nvSpPr>
        <p:spPr>
          <a:xfrm>
            <a:off x="849625" y="3529688"/>
            <a:ext cx="2131828" cy="1573619"/>
          </a:xfrm>
          <a:custGeom>
            <a:avLst/>
            <a:gdLst>
              <a:gd name="connsiteX0" fmla="*/ 0 w 2131828"/>
              <a:gd name="connsiteY0" fmla="*/ 26581 h 1573619"/>
              <a:gd name="connsiteX1" fmla="*/ 116958 w 2131828"/>
              <a:gd name="connsiteY1" fmla="*/ 159488 h 1573619"/>
              <a:gd name="connsiteX2" fmla="*/ 37214 w 2131828"/>
              <a:gd name="connsiteY2" fmla="*/ 329609 h 1573619"/>
              <a:gd name="connsiteX3" fmla="*/ 15949 w 2131828"/>
              <a:gd name="connsiteY3" fmla="*/ 520995 h 1573619"/>
              <a:gd name="connsiteX4" fmla="*/ 5317 w 2131828"/>
              <a:gd name="connsiteY4" fmla="*/ 701749 h 1573619"/>
              <a:gd name="connsiteX5" fmla="*/ 42531 w 2131828"/>
              <a:gd name="connsiteY5" fmla="*/ 839972 h 1573619"/>
              <a:gd name="connsiteX6" fmla="*/ 196703 w 2131828"/>
              <a:gd name="connsiteY6" fmla="*/ 930349 h 1573619"/>
              <a:gd name="connsiteX7" fmla="*/ 180754 w 2131828"/>
              <a:gd name="connsiteY7" fmla="*/ 1127051 h 1573619"/>
              <a:gd name="connsiteX8" fmla="*/ 255182 w 2131828"/>
              <a:gd name="connsiteY8" fmla="*/ 1212112 h 1573619"/>
              <a:gd name="connsiteX9" fmla="*/ 372140 w 2131828"/>
              <a:gd name="connsiteY9" fmla="*/ 1206795 h 1573619"/>
              <a:gd name="connsiteX10" fmla="*/ 632637 w 2131828"/>
              <a:gd name="connsiteY10" fmla="*/ 1382233 h 1573619"/>
              <a:gd name="connsiteX11" fmla="*/ 792126 w 2131828"/>
              <a:gd name="connsiteY11" fmla="*/ 1360968 h 1573619"/>
              <a:gd name="connsiteX12" fmla="*/ 834656 w 2131828"/>
              <a:gd name="connsiteY12" fmla="*/ 1265275 h 1573619"/>
              <a:gd name="connsiteX13" fmla="*/ 887819 w 2131828"/>
              <a:gd name="connsiteY13" fmla="*/ 1345019 h 1573619"/>
              <a:gd name="connsiteX14" fmla="*/ 930349 w 2131828"/>
              <a:gd name="connsiteY14" fmla="*/ 1233377 h 1573619"/>
              <a:gd name="connsiteX15" fmla="*/ 999461 w 2131828"/>
              <a:gd name="connsiteY15" fmla="*/ 1281223 h 1573619"/>
              <a:gd name="connsiteX16" fmla="*/ 1148317 w 2131828"/>
              <a:gd name="connsiteY16" fmla="*/ 1440712 h 1573619"/>
              <a:gd name="connsiteX17" fmla="*/ 1275907 w 2131828"/>
              <a:gd name="connsiteY17" fmla="*/ 1515140 h 1573619"/>
              <a:gd name="connsiteX18" fmla="*/ 1329070 w 2131828"/>
              <a:gd name="connsiteY18" fmla="*/ 1467293 h 1573619"/>
              <a:gd name="connsiteX19" fmla="*/ 1408814 w 2131828"/>
              <a:gd name="connsiteY19" fmla="*/ 1573619 h 1573619"/>
              <a:gd name="connsiteX20" fmla="*/ 1562986 w 2131828"/>
              <a:gd name="connsiteY20" fmla="*/ 1467293 h 1573619"/>
              <a:gd name="connsiteX21" fmla="*/ 1509824 w 2131828"/>
              <a:gd name="connsiteY21" fmla="*/ 1137684 h 1573619"/>
              <a:gd name="connsiteX22" fmla="*/ 1584251 w 2131828"/>
              <a:gd name="connsiteY22" fmla="*/ 1063256 h 1573619"/>
              <a:gd name="connsiteX23" fmla="*/ 1706526 w 2131828"/>
              <a:gd name="connsiteY23" fmla="*/ 1111102 h 1573619"/>
              <a:gd name="connsiteX24" fmla="*/ 1956391 w 2131828"/>
              <a:gd name="connsiteY24" fmla="*/ 691116 h 1573619"/>
              <a:gd name="connsiteX25" fmla="*/ 1913861 w 2131828"/>
              <a:gd name="connsiteY25" fmla="*/ 653902 h 1573619"/>
              <a:gd name="connsiteX26" fmla="*/ 2020186 w 2131828"/>
              <a:gd name="connsiteY26" fmla="*/ 616688 h 1573619"/>
              <a:gd name="connsiteX27" fmla="*/ 2131828 w 2131828"/>
              <a:gd name="connsiteY27" fmla="*/ 536944 h 1573619"/>
              <a:gd name="connsiteX28" fmla="*/ 1972340 w 2131828"/>
              <a:gd name="connsiteY28" fmla="*/ 462516 h 1573619"/>
              <a:gd name="connsiteX29" fmla="*/ 1929810 w 2131828"/>
              <a:gd name="connsiteY29" fmla="*/ 356191 h 1573619"/>
              <a:gd name="connsiteX30" fmla="*/ 1887279 w 2131828"/>
              <a:gd name="connsiteY30" fmla="*/ 175437 h 1573619"/>
              <a:gd name="connsiteX31" fmla="*/ 1988289 w 2131828"/>
              <a:gd name="connsiteY31" fmla="*/ 202019 h 1573619"/>
              <a:gd name="connsiteX32" fmla="*/ 2078665 w 2131828"/>
              <a:gd name="connsiteY32" fmla="*/ 271130 h 1573619"/>
              <a:gd name="connsiteX33" fmla="*/ 1929810 w 2131828"/>
              <a:gd name="connsiteY33" fmla="*/ 15949 h 1573619"/>
              <a:gd name="connsiteX34" fmla="*/ 1834117 w 2131828"/>
              <a:gd name="connsiteY34" fmla="*/ 21265 h 1573619"/>
              <a:gd name="connsiteX35" fmla="*/ 1733107 w 2131828"/>
              <a:gd name="connsiteY35" fmla="*/ 69112 h 1573619"/>
              <a:gd name="connsiteX36" fmla="*/ 1568303 w 2131828"/>
              <a:gd name="connsiteY36" fmla="*/ 37214 h 1573619"/>
              <a:gd name="connsiteX37" fmla="*/ 1446028 w 2131828"/>
              <a:gd name="connsiteY37" fmla="*/ 15949 h 1573619"/>
              <a:gd name="connsiteX38" fmla="*/ 1302489 w 2131828"/>
              <a:gd name="connsiteY38" fmla="*/ 15949 h 1573619"/>
              <a:gd name="connsiteX39" fmla="*/ 1222744 w 2131828"/>
              <a:gd name="connsiteY39" fmla="*/ 21265 h 1573619"/>
              <a:gd name="connsiteX40" fmla="*/ 1148317 w 2131828"/>
              <a:gd name="connsiteY40" fmla="*/ 42530 h 1573619"/>
              <a:gd name="connsiteX41" fmla="*/ 1073889 w 2131828"/>
              <a:gd name="connsiteY41" fmla="*/ 42530 h 1573619"/>
              <a:gd name="connsiteX42" fmla="*/ 930349 w 2131828"/>
              <a:gd name="connsiteY42" fmla="*/ 31898 h 1573619"/>
              <a:gd name="connsiteX43" fmla="*/ 770861 w 2131828"/>
              <a:gd name="connsiteY43" fmla="*/ 37214 h 1573619"/>
              <a:gd name="connsiteX44" fmla="*/ 637954 w 2131828"/>
              <a:gd name="connsiteY44" fmla="*/ 0 h 1573619"/>
              <a:gd name="connsiteX45" fmla="*/ 574158 w 2131828"/>
              <a:gd name="connsiteY45" fmla="*/ 0 h 1573619"/>
              <a:gd name="connsiteX46" fmla="*/ 526312 w 2131828"/>
              <a:gd name="connsiteY46" fmla="*/ 0 h 1573619"/>
              <a:gd name="connsiteX47" fmla="*/ 457200 w 2131828"/>
              <a:gd name="connsiteY47" fmla="*/ 31898 h 1573619"/>
              <a:gd name="connsiteX48" fmla="*/ 377456 w 2131828"/>
              <a:gd name="connsiteY48" fmla="*/ 37214 h 1573619"/>
              <a:gd name="connsiteX49" fmla="*/ 239233 w 2131828"/>
              <a:gd name="connsiteY49" fmla="*/ 53163 h 1573619"/>
              <a:gd name="connsiteX50" fmla="*/ 127591 w 2131828"/>
              <a:gd name="connsiteY50" fmla="*/ 31898 h 1573619"/>
              <a:gd name="connsiteX51" fmla="*/ 0 w 2131828"/>
              <a:gd name="connsiteY51" fmla="*/ 26581 h 157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131828" h="1573619">
                <a:moveTo>
                  <a:pt x="0" y="26581"/>
                </a:moveTo>
                <a:lnTo>
                  <a:pt x="116958" y="159488"/>
                </a:lnTo>
                <a:lnTo>
                  <a:pt x="37214" y="329609"/>
                </a:lnTo>
                <a:lnTo>
                  <a:pt x="15949" y="520995"/>
                </a:lnTo>
                <a:lnTo>
                  <a:pt x="5317" y="701749"/>
                </a:lnTo>
                <a:lnTo>
                  <a:pt x="42531" y="839972"/>
                </a:lnTo>
                <a:lnTo>
                  <a:pt x="196703" y="930349"/>
                </a:lnTo>
                <a:lnTo>
                  <a:pt x="180754" y="1127051"/>
                </a:lnTo>
                <a:lnTo>
                  <a:pt x="255182" y="1212112"/>
                </a:lnTo>
                <a:lnTo>
                  <a:pt x="372140" y="1206795"/>
                </a:lnTo>
                <a:lnTo>
                  <a:pt x="632637" y="1382233"/>
                </a:lnTo>
                <a:lnTo>
                  <a:pt x="792126" y="1360968"/>
                </a:lnTo>
                <a:lnTo>
                  <a:pt x="834656" y="1265275"/>
                </a:lnTo>
                <a:lnTo>
                  <a:pt x="887819" y="1345019"/>
                </a:lnTo>
                <a:lnTo>
                  <a:pt x="930349" y="1233377"/>
                </a:lnTo>
                <a:lnTo>
                  <a:pt x="999461" y="1281223"/>
                </a:lnTo>
                <a:lnTo>
                  <a:pt x="1148317" y="1440712"/>
                </a:lnTo>
                <a:lnTo>
                  <a:pt x="1275907" y="1515140"/>
                </a:lnTo>
                <a:lnTo>
                  <a:pt x="1329070" y="1467293"/>
                </a:lnTo>
                <a:lnTo>
                  <a:pt x="1408814" y="1573619"/>
                </a:lnTo>
                <a:lnTo>
                  <a:pt x="1562986" y="1467293"/>
                </a:lnTo>
                <a:lnTo>
                  <a:pt x="1509824" y="1137684"/>
                </a:lnTo>
                <a:lnTo>
                  <a:pt x="1584251" y="1063256"/>
                </a:lnTo>
                <a:lnTo>
                  <a:pt x="1706526" y="1111102"/>
                </a:lnTo>
                <a:lnTo>
                  <a:pt x="1956391" y="691116"/>
                </a:lnTo>
                <a:lnTo>
                  <a:pt x="1913861" y="653902"/>
                </a:lnTo>
                <a:lnTo>
                  <a:pt x="2020186" y="616688"/>
                </a:lnTo>
                <a:lnTo>
                  <a:pt x="2131828" y="536944"/>
                </a:lnTo>
                <a:lnTo>
                  <a:pt x="1972340" y="462516"/>
                </a:lnTo>
                <a:lnTo>
                  <a:pt x="1929810" y="356191"/>
                </a:lnTo>
                <a:lnTo>
                  <a:pt x="1887279" y="175437"/>
                </a:lnTo>
                <a:lnTo>
                  <a:pt x="1988289" y="202019"/>
                </a:lnTo>
                <a:lnTo>
                  <a:pt x="2078665" y="271130"/>
                </a:lnTo>
                <a:lnTo>
                  <a:pt x="1929810" y="15949"/>
                </a:lnTo>
                <a:lnTo>
                  <a:pt x="1834117" y="21265"/>
                </a:lnTo>
                <a:lnTo>
                  <a:pt x="1733107" y="69112"/>
                </a:lnTo>
                <a:lnTo>
                  <a:pt x="1568303" y="37214"/>
                </a:lnTo>
                <a:lnTo>
                  <a:pt x="1446028" y="15949"/>
                </a:lnTo>
                <a:lnTo>
                  <a:pt x="1302489" y="15949"/>
                </a:lnTo>
                <a:lnTo>
                  <a:pt x="1222744" y="21265"/>
                </a:lnTo>
                <a:lnTo>
                  <a:pt x="1148317" y="42530"/>
                </a:lnTo>
                <a:lnTo>
                  <a:pt x="1073889" y="42530"/>
                </a:lnTo>
                <a:lnTo>
                  <a:pt x="930349" y="31898"/>
                </a:lnTo>
                <a:lnTo>
                  <a:pt x="770861" y="37214"/>
                </a:lnTo>
                <a:lnTo>
                  <a:pt x="637954" y="0"/>
                </a:lnTo>
                <a:lnTo>
                  <a:pt x="574158" y="0"/>
                </a:lnTo>
                <a:lnTo>
                  <a:pt x="526312" y="0"/>
                </a:lnTo>
                <a:lnTo>
                  <a:pt x="457200" y="31898"/>
                </a:lnTo>
                <a:lnTo>
                  <a:pt x="377456" y="37214"/>
                </a:lnTo>
                <a:lnTo>
                  <a:pt x="239233" y="53163"/>
                </a:lnTo>
                <a:lnTo>
                  <a:pt x="127591" y="31898"/>
                </a:lnTo>
                <a:lnTo>
                  <a:pt x="0" y="26581"/>
                </a:lnTo>
                <a:close/>
              </a:path>
            </a:pathLst>
          </a:custGeom>
          <a:gradFill>
            <a:gsLst>
              <a:gs pos="0">
                <a:srgbClr val="014B8C"/>
              </a:gs>
              <a:gs pos="21000">
                <a:schemeClr val="accent1">
                  <a:lumMod val="50000"/>
                </a:schemeClr>
              </a:gs>
              <a:gs pos="52000">
                <a:schemeClr val="bg2">
                  <a:lumMod val="25000"/>
                </a:schemeClr>
              </a:gs>
              <a:gs pos="100000">
                <a:schemeClr val="tx1"/>
              </a:gs>
            </a:gsLst>
            <a:lin ang="5400000" scaled="1"/>
          </a:gradFill>
          <a:effectLst>
            <a:glow rad="127000">
              <a:srgbClr val="FFC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igura a mano libera: forma 10"/>
          <p:cNvSpPr/>
          <p:nvPr/>
        </p:nvSpPr>
        <p:spPr>
          <a:xfrm>
            <a:off x="1120756" y="2535544"/>
            <a:ext cx="1387548" cy="441251"/>
          </a:xfrm>
          <a:custGeom>
            <a:avLst/>
            <a:gdLst>
              <a:gd name="connsiteX0" fmla="*/ 47846 w 1387548"/>
              <a:gd name="connsiteY0" fmla="*/ 409354 h 419986"/>
              <a:gd name="connsiteX1" fmla="*/ 276446 w 1387548"/>
              <a:gd name="connsiteY1" fmla="*/ 345558 h 419986"/>
              <a:gd name="connsiteX2" fmla="*/ 393404 w 1387548"/>
              <a:gd name="connsiteY2" fmla="*/ 372140 h 419986"/>
              <a:gd name="connsiteX3" fmla="*/ 574158 w 1387548"/>
              <a:gd name="connsiteY3" fmla="*/ 409354 h 419986"/>
              <a:gd name="connsiteX4" fmla="*/ 701748 w 1387548"/>
              <a:gd name="connsiteY4" fmla="*/ 404037 h 419986"/>
              <a:gd name="connsiteX5" fmla="*/ 829339 w 1387548"/>
              <a:gd name="connsiteY5" fmla="*/ 382772 h 419986"/>
              <a:gd name="connsiteX6" fmla="*/ 967562 w 1387548"/>
              <a:gd name="connsiteY6" fmla="*/ 372140 h 419986"/>
              <a:gd name="connsiteX7" fmla="*/ 1116418 w 1387548"/>
              <a:gd name="connsiteY7" fmla="*/ 372140 h 419986"/>
              <a:gd name="connsiteX8" fmla="*/ 1291855 w 1387548"/>
              <a:gd name="connsiteY8" fmla="*/ 398721 h 419986"/>
              <a:gd name="connsiteX9" fmla="*/ 1371600 w 1387548"/>
              <a:gd name="connsiteY9" fmla="*/ 419986 h 419986"/>
              <a:gd name="connsiteX10" fmla="*/ 1387548 w 1387548"/>
              <a:gd name="connsiteY10" fmla="*/ 382772 h 419986"/>
              <a:gd name="connsiteX11" fmla="*/ 1345018 w 1387548"/>
              <a:gd name="connsiteY11" fmla="*/ 313660 h 419986"/>
              <a:gd name="connsiteX12" fmla="*/ 1228060 w 1387548"/>
              <a:gd name="connsiteY12" fmla="*/ 308344 h 419986"/>
              <a:gd name="connsiteX13" fmla="*/ 1137683 w 1387548"/>
              <a:gd name="connsiteY13" fmla="*/ 223284 h 419986"/>
              <a:gd name="connsiteX14" fmla="*/ 1026041 w 1387548"/>
              <a:gd name="connsiteY14" fmla="*/ 95693 h 419986"/>
              <a:gd name="connsiteX15" fmla="*/ 930348 w 1387548"/>
              <a:gd name="connsiteY15" fmla="*/ 53163 h 419986"/>
              <a:gd name="connsiteX16" fmla="*/ 754911 w 1387548"/>
              <a:gd name="connsiteY16" fmla="*/ 15949 h 419986"/>
              <a:gd name="connsiteX17" fmla="*/ 590106 w 1387548"/>
              <a:gd name="connsiteY17" fmla="*/ 0 h 419986"/>
              <a:gd name="connsiteX18" fmla="*/ 547576 w 1387548"/>
              <a:gd name="connsiteY18" fmla="*/ 47847 h 419986"/>
              <a:gd name="connsiteX19" fmla="*/ 515679 w 1387548"/>
              <a:gd name="connsiteY19" fmla="*/ 154172 h 419986"/>
              <a:gd name="connsiteX20" fmla="*/ 451883 w 1387548"/>
              <a:gd name="connsiteY20" fmla="*/ 212651 h 419986"/>
              <a:gd name="connsiteX21" fmla="*/ 324293 w 1387548"/>
              <a:gd name="connsiteY21" fmla="*/ 281763 h 419986"/>
              <a:gd name="connsiteX22" fmla="*/ 207334 w 1387548"/>
              <a:gd name="connsiteY22" fmla="*/ 324293 h 419986"/>
              <a:gd name="connsiteX23" fmla="*/ 0 w 1387548"/>
              <a:gd name="connsiteY23" fmla="*/ 361507 h 419986"/>
              <a:gd name="connsiteX24" fmla="*/ 47846 w 1387548"/>
              <a:gd name="connsiteY24" fmla="*/ 409354 h 41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87548" h="419986">
                <a:moveTo>
                  <a:pt x="47846" y="409354"/>
                </a:moveTo>
                <a:lnTo>
                  <a:pt x="276446" y="345558"/>
                </a:lnTo>
                <a:lnTo>
                  <a:pt x="393404" y="372140"/>
                </a:lnTo>
                <a:lnTo>
                  <a:pt x="574158" y="409354"/>
                </a:lnTo>
                <a:lnTo>
                  <a:pt x="701748" y="404037"/>
                </a:lnTo>
                <a:lnTo>
                  <a:pt x="829339" y="382772"/>
                </a:lnTo>
                <a:lnTo>
                  <a:pt x="967562" y="372140"/>
                </a:lnTo>
                <a:lnTo>
                  <a:pt x="1116418" y="372140"/>
                </a:lnTo>
                <a:lnTo>
                  <a:pt x="1291855" y="398721"/>
                </a:lnTo>
                <a:lnTo>
                  <a:pt x="1371600" y="419986"/>
                </a:lnTo>
                <a:lnTo>
                  <a:pt x="1387548" y="382772"/>
                </a:lnTo>
                <a:lnTo>
                  <a:pt x="1345018" y="313660"/>
                </a:lnTo>
                <a:lnTo>
                  <a:pt x="1228060" y="308344"/>
                </a:lnTo>
                <a:lnTo>
                  <a:pt x="1137683" y="223284"/>
                </a:lnTo>
                <a:lnTo>
                  <a:pt x="1026041" y="95693"/>
                </a:lnTo>
                <a:lnTo>
                  <a:pt x="930348" y="53163"/>
                </a:lnTo>
                <a:lnTo>
                  <a:pt x="754911" y="15949"/>
                </a:lnTo>
                <a:lnTo>
                  <a:pt x="590106" y="0"/>
                </a:lnTo>
                <a:lnTo>
                  <a:pt x="547576" y="47847"/>
                </a:lnTo>
                <a:lnTo>
                  <a:pt x="515679" y="154172"/>
                </a:lnTo>
                <a:lnTo>
                  <a:pt x="451883" y="212651"/>
                </a:lnTo>
                <a:lnTo>
                  <a:pt x="324293" y="281763"/>
                </a:lnTo>
                <a:lnTo>
                  <a:pt x="207334" y="324293"/>
                </a:lnTo>
                <a:lnTo>
                  <a:pt x="0" y="361507"/>
                </a:lnTo>
                <a:lnTo>
                  <a:pt x="47846" y="409354"/>
                </a:lnTo>
                <a:close/>
              </a:path>
            </a:pathLst>
          </a:custGeom>
          <a:gradFill>
            <a:gsLst>
              <a:gs pos="0">
                <a:schemeClr val="bg1">
                  <a:alpha val="0"/>
                </a:schemeClr>
              </a:gs>
              <a:gs pos="21000">
                <a:srgbClr val="FFFF00"/>
              </a:gs>
              <a:gs pos="52000">
                <a:schemeClr val="accent1">
                  <a:lumMod val="40000"/>
                  <a:lumOff val="60000"/>
                </a:schemeClr>
              </a:gs>
              <a:gs pos="100000">
                <a:srgbClr val="77D2F7"/>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magine 11"/>
          <p:cNvPicPr>
            <a:picLocks noChangeAspect="1"/>
          </p:cNvPicPr>
          <p:nvPr/>
        </p:nvPicPr>
        <p:blipFill>
          <a:blip r:embed="rId13">
            <a:extLst>
              <a:ext uri="{BEBA8EAE-BF5A-486C-A8C5-ECC9F3942E4B}">
                <a14:imgProps xmlns:a14="http://schemas.microsoft.com/office/drawing/2010/main">
                  <a14:imgLayer r:embed="rId9">
                    <a14:imgEffect>
                      <a14:backgroundRemoval t="10000" b="90000" l="10000" r="90000"/>
                    </a14:imgEffect>
                    <a14:imgEffect>
                      <a14:brightnessContrast bright="40000" contrast="20000"/>
                    </a14:imgEffect>
                  </a14:imgLayer>
                </a14:imgProps>
              </a:ext>
            </a:extLst>
          </a:blip>
          <a:stretch>
            <a:fillRect/>
          </a:stretch>
        </p:blipFill>
        <p:spPr>
          <a:xfrm>
            <a:off x="55641" y="2915499"/>
            <a:ext cx="3888000" cy="102164"/>
          </a:xfrm>
          <a:prstGeom prst="rect">
            <a:avLst/>
          </a:prstGeom>
          <a:effectLst>
            <a:glow rad="228600">
              <a:schemeClr val="accent6">
                <a:satMod val="175000"/>
                <a:alpha val="40000"/>
              </a:schemeClr>
            </a:glow>
          </a:effectLst>
        </p:spPr>
      </p:pic>
      <p:sp>
        <p:nvSpPr>
          <p:cNvPr id="57" name="CasellaDiTesto 56"/>
          <p:cNvSpPr txBox="1"/>
          <p:nvPr/>
        </p:nvSpPr>
        <p:spPr>
          <a:xfrm>
            <a:off x="442761" y="1531829"/>
            <a:ext cx="3096000" cy="246221"/>
          </a:xfrm>
          <a:prstGeom prst="rect">
            <a:avLst/>
          </a:prstGeom>
          <a:solidFill>
            <a:srgbClr val="5C92BA"/>
          </a:solidFill>
        </p:spPr>
        <p:txBody>
          <a:bodyPr wrap="square" rtlCol="0" anchor="ctr">
            <a:spAutoFit/>
          </a:bodyPr>
          <a:lstStyle/>
          <a:p>
            <a:pPr algn="ctr"/>
            <a:r>
              <a:rPr lang="it-IT" sz="1000"/>
              <a:t>La zona appena  sotto la superfice PRE-CONSCIO. </a:t>
            </a:r>
          </a:p>
        </p:txBody>
      </p:sp>
      <p:sp>
        <p:nvSpPr>
          <p:cNvPr id="58" name="CasellaDiTesto 57"/>
          <p:cNvSpPr txBox="1"/>
          <p:nvPr/>
        </p:nvSpPr>
        <p:spPr>
          <a:xfrm>
            <a:off x="442761" y="1285136"/>
            <a:ext cx="3096000" cy="246221"/>
          </a:xfrm>
          <a:prstGeom prst="rect">
            <a:avLst/>
          </a:prstGeom>
          <a:solidFill>
            <a:srgbClr val="C2DBD5"/>
          </a:solidFill>
        </p:spPr>
        <p:txBody>
          <a:bodyPr wrap="square" rtlCol="0" anchor="ctr">
            <a:spAutoFit/>
          </a:bodyPr>
          <a:lstStyle/>
          <a:p>
            <a:pPr algn="ctr"/>
            <a:r>
              <a:rPr lang="it-IT" sz="1000"/>
              <a:t>La zona sopra la superfice CONSCIO. </a:t>
            </a:r>
          </a:p>
        </p:txBody>
      </p:sp>
      <p:sp>
        <p:nvSpPr>
          <p:cNvPr id="3" name="CasellaDiTesto 2"/>
          <p:cNvSpPr txBox="1"/>
          <p:nvPr/>
        </p:nvSpPr>
        <p:spPr>
          <a:xfrm>
            <a:off x="1265552" y="2528186"/>
            <a:ext cx="1299973" cy="307777"/>
          </a:xfrm>
          <a:prstGeom prst="rect">
            <a:avLst/>
          </a:prstGeom>
          <a:noFill/>
        </p:spPr>
        <p:txBody>
          <a:bodyPr wrap="square" rtlCol="0">
            <a:spAutoFit/>
          </a:bodyPr>
          <a:lstStyle/>
          <a:p>
            <a:pPr algn="ctr"/>
            <a:r>
              <a:rPr lang="it-IT" sz="1400">
                <a:solidFill>
                  <a:srgbClr val="014B8C"/>
                </a:solidFill>
              </a:rPr>
              <a:t>conscio</a:t>
            </a:r>
          </a:p>
        </p:txBody>
      </p:sp>
      <p:sp>
        <p:nvSpPr>
          <p:cNvPr id="32" name="CasellaDiTesto 31"/>
          <p:cNvSpPr txBox="1"/>
          <p:nvPr/>
        </p:nvSpPr>
        <p:spPr>
          <a:xfrm>
            <a:off x="1395353" y="2902935"/>
            <a:ext cx="1072730" cy="307777"/>
          </a:xfrm>
          <a:prstGeom prst="rect">
            <a:avLst/>
          </a:prstGeom>
          <a:noFill/>
        </p:spPr>
        <p:txBody>
          <a:bodyPr wrap="none" rtlCol="0">
            <a:spAutoFit/>
          </a:bodyPr>
          <a:lstStyle/>
          <a:p>
            <a:r>
              <a:rPr lang="it-IT" sz="1400">
                <a:solidFill>
                  <a:schemeClr val="bg1"/>
                </a:solidFill>
              </a:rPr>
              <a:t>PRE-COSCIO</a:t>
            </a:r>
          </a:p>
        </p:txBody>
      </p:sp>
      <p:sp>
        <p:nvSpPr>
          <p:cNvPr id="13" name="CasellaDiTesto 12"/>
          <p:cNvSpPr txBox="1"/>
          <p:nvPr/>
        </p:nvSpPr>
        <p:spPr>
          <a:xfrm>
            <a:off x="1135731" y="3567850"/>
            <a:ext cx="1515158" cy="307777"/>
          </a:xfrm>
          <a:prstGeom prst="rect">
            <a:avLst/>
          </a:prstGeom>
          <a:noFill/>
        </p:spPr>
        <p:txBody>
          <a:bodyPr wrap="none" rtlCol="0">
            <a:spAutoFit/>
          </a:bodyPr>
          <a:lstStyle/>
          <a:p>
            <a:r>
              <a:rPr lang="it-IT" sz="1400" spc="600">
                <a:solidFill>
                  <a:srgbClr val="FFFF00"/>
                </a:solidFill>
              </a:rPr>
              <a:t>INCOSCIO</a:t>
            </a:r>
          </a:p>
        </p:txBody>
      </p:sp>
      <p:sp>
        <p:nvSpPr>
          <p:cNvPr id="22" name="Figura a mano libera: forma 21"/>
          <p:cNvSpPr/>
          <p:nvPr/>
        </p:nvSpPr>
        <p:spPr>
          <a:xfrm>
            <a:off x="440272" y="2046446"/>
            <a:ext cx="3088758" cy="919717"/>
          </a:xfrm>
          <a:custGeom>
            <a:avLst/>
            <a:gdLst>
              <a:gd name="connsiteX0" fmla="*/ 691116 w 3088758"/>
              <a:gd name="connsiteY0" fmla="*/ 914400 h 919717"/>
              <a:gd name="connsiteX1" fmla="*/ 659218 w 3088758"/>
              <a:gd name="connsiteY1" fmla="*/ 850605 h 919717"/>
              <a:gd name="connsiteX2" fmla="*/ 914400 w 3088758"/>
              <a:gd name="connsiteY2" fmla="*/ 802758 h 919717"/>
              <a:gd name="connsiteX3" fmla="*/ 1020725 w 3088758"/>
              <a:gd name="connsiteY3" fmla="*/ 744279 h 919717"/>
              <a:gd name="connsiteX4" fmla="*/ 1169581 w 3088758"/>
              <a:gd name="connsiteY4" fmla="*/ 653903 h 919717"/>
              <a:gd name="connsiteX5" fmla="*/ 1228060 w 3088758"/>
              <a:gd name="connsiteY5" fmla="*/ 462517 h 919717"/>
              <a:gd name="connsiteX6" fmla="*/ 1259958 w 3088758"/>
              <a:gd name="connsiteY6" fmla="*/ 457200 h 919717"/>
              <a:gd name="connsiteX7" fmla="*/ 1467293 w 3088758"/>
              <a:gd name="connsiteY7" fmla="*/ 478465 h 919717"/>
              <a:gd name="connsiteX8" fmla="*/ 1632097 w 3088758"/>
              <a:gd name="connsiteY8" fmla="*/ 526312 h 919717"/>
              <a:gd name="connsiteX9" fmla="*/ 1743739 w 3088758"/>
              <a:gd name="connsiteY9" fmla="*/ 574158 h 919717"/>
              <a:gd name="connsiteX10" fmla="*/ 1866014 w 3088758"/>
              <a:gd name="connsiteY10" fmla="*/ 733647 h 919717"/>
              <a:gd name="connsiteX11" fmla="*/ 1908544 w 3088758"/>
              <a:gd name="connsiteY11" fmla="*/ 781493 h 919717"/>
              <a:gd name="connsiteX12" fmla="*/ 1993604 w 3088758"/>
              <a:gd name="connsiteY12" fmla="*/ 781493 h 919717"/>
              <a:gd name="connsiteX13" fmla="*/ 2062716 w 3088758"/>
              <a:gd name="connsiteY13" fmla="*/ 813391 h 919717"/>
              <a:gd name="connsiteX14" fmla="*/ 2110563 w 3088758"/>
              <a:gd name="connsiteY14" fmla="*/ 914400 h 919717"/>
              <a:gd name="connsiteX15" fmla="*/ 2264735 w 3088758"/>
              <a:gd name="connsiteY15" fmla="*/ 877186 h 919717"/>
              <a:gd name="connsiteX16" fmla="*/ 2461437 w 3088758"/>
              <a:gd name="connsiteY16" fmla="*/ 834656 h 919717"/>
              <a:gd name="connsiteX17" fmla="*/ 2631558 w 3088758"/>
              <a:gd name="connsiteY17" fmla="*/ 877186 h 919717"/>
              <a:gd name="connsiteX18" fmla="*/ 2780414 w 3088758"/>
              <a:gd name="connsiteY18" fmla="*/ 914400 h 919717"/>
              <a:gd name="connsiteX19" fmla="*/ 2939902 w 3088758"/>
              <a:gd name="connsiteY19" fmla="*/ 893135 h 919717"/>
              <a:gd name="connsiteX20" fmla="*/ 3046228 w 3088758"/>
              <a:gd name="connsiteY20" fmla="*/ 871870 h 919717"/>
              <a:gd name="connsiteX21" fmla="*/ 3078125 w 3088758"/>
              <a:gd name="connsiteY21" fmla="*/ 855921 h 919717"/>
              <a:gd name="connsiteX22" fmla="*/ 3088758 w 3088758"/>
              <a:gd name="connsiteY22" fmla="*/ 5317 h 919717"/>
              <a:gd name="connsiteX23" fmla="*/ 0 w 3088758"/>
              <a:gd name="connsiteY23" fmla="*/ 0 h 919717"/>
              <a:gd name="connsiteX24" fmla="*/ 5316 w 3088758"/>
              <a:gd name="connsiteY24" fmla="*/ 882503 h 919717"/>
              <a:gd name="connsiteX25" fmla="*/ 101009 w 3088758"/>
              <a:gd name="connsiteY25" fmla="*/ 887819 h 919717"/>
              <a:gd name="connsiteX26" fmla="*/ 186070 w 3088758"/>
              <a:gd name="connsiteY26" fmla="*/ 866554 h 919717"/>
              <a:gd name="connsiteX27" fmla="*/ 329609 w 3088758"/>
              <a:gd name="connsiteY27" fmla="*/ 855921 h 919717"/>
              <a:gd name="connsiteX28" fmla="*/ 483781 w 3088758"/>
              <a:gd name="connsiteY28" fmla="*/ 866554 h 919717"/>
              <a:gd name="connsiteX29" fmla="*/ 600739 w 3088758"/>
              <a:gd name="connsiteY29" fmla="*/ 919717 h 919717"/>
              <a:gd name="connsiteX30" fmla="*/ 691116 w 3088758"/>
              <a:gd name="connsiteY30" fmla="*/ 914400 h 91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88758" h="919717">
                <a:moveTo>
                  <a:pt x="691116" y="914400"/>
                </a:moveTo>
                <a:lnTo>
                  <a:pt x="659218" y="850605"/>
                </a:lnTo>
                <a:lnTo>
                  <a:pt x="914400" y="802758"/>
                </a:lnTo>
                <a:lnTo>
                  <a:pt x="1020725" y="744279"/>
                </a:lnTo>
                <a:lnTo>
                  <a:pt x="1169581" y="653903"/>
                </a:lnTo>
                <a:lnTo>
                  <a:pt x="1228060" y="462517"/>
                </a:lnTo>
                <a:lnTo>
                  <a:pt x="1259958" y="457200"/>
                </a:lnTo>
                <a:lnTo>
                  <a:pt x="1467293" y="478465"/>
                </a:lnTo>
                <a:lnTo>
                  <a:pt x="1632097" y="526312"/>
                </a:lnTo>
                <a:lnTo>
                  <a:pt x="1743739" y="574158"/>
                </a:lnTo>
                <a:lnTo>
                  <a:pt x="1866014" y="733647"/>
                </a:lnTo>
                <a:lnTo>
                  <a:pt x="1908544" y="781493"/>
                </a:lnTo>
                <a:lnTo>
                  <a:pt x="1993604" y="781493"/>
                </a:lnTo>
                <a:lnTo>
                  <a:pt x="2062716" y="813391"/>
                </a:lnTo>
                <a:lnTo>
                  <a:pt x="2110563" y="914400"/>
                </a:lnTo>
                <a:lnTo>
                  <a:pt x="2264735" y="877186"/>
                </a:lnTo>
                <a:lnTo>
                  <a:pt x="2461437" y="834656"/>
                </a:lnTo>
                <a:lnTo>
                  <a:pt x="2631558" y="877186"/>
                </a:lnTo>
                <a:lnTo>
                  <a:pt x="2780414" y="914400"/>
                </a:lnTo>
                <a:lnTo>
                  <a:pt x="2939902" y="893135"/>
                </a:lnTo>
                <a:lnTo>
                  <a:pt x="3046228" y="871870"/>
                </a:lnTo>
                <a:lnTo>
                  <a:pt x="3078125" y="855921"/>
                </a:lnTo>
                <a:lnTo>
                  <a:pt x="3088758" y="5317"/>
                </a:lnTo>
                <a:lnTo>
                  <a:pt x="0" y="0"/>
                </a:lnTo>
                <a:lnTo>
                  <a:pt x="5316" y="882503"/>
                </a:lnTo>
                <a:lnTo>
                  <a:pt x="101009" y="887819"/>
                </a:lnTo>
                <a:lnTo>
                  <a:pt x="186070" y="866554"/>
                </a:lnTo>
                <a:lnTo>
                  <a:pt x="329609" y="855921"/>
                </a:lnTo>
                <a:lnTo>
                  <a:pt x="483781" y="866554"/>
                </a:lnTo>
                <a:lnTo>
                  <a:pt x="600739" y="919717"/>
                </a:lnTo>
                <a:lnTo>
                  <a:pt x="691116" y="914400"/>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0" name="Immagine 5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30170" y="-657361"/>
            <a:ext cx="439473" cy="582676"/>
          </a:xfrm>
          <a:prstGeom prst="rect">
            <a:avLst/>
          </a:prstGeom>
        </p:spPr>
      </p:pic>
      <p:pic>
        <p:nvPicPr>
          <p:cNvPr id="24" name="Immagine 23"/>
          <p:cNvPicPr>
            <a:picLocks noChangeAspect="1"/>
          </p:cNvPicPr>
          <p:nvPr/>
        </p:nvPicPr>
        <p:blipFill>
          <a:blip r:embed="rId14"/>
          <a:stretch>
            <a:fillRect/>
          </a:stretch>
        </p:blipFill>
        <p:spPr>
          <a:xfrm>
            <a:off x="357684" y="2345509"/>
            <a:ext cx="1188072" cy="634670"/>
          </a:xfrm>
          <a:prstGeom prst="ellipse">
            <a:avLst/>
          </a:prstGeom>
          <a:ln>
            <a:noFill/>
          </a:ln>
          <a:effectLst>
            <a:softEdge rad="112500"/>
          </a:effectLst>
        </p:spPr>
      </p:pic>
      <p:pic>
        <p:nvPicPr>
          <p:cNvPr id="28" name="Immagine 27"/>
          <p:cNvPicPr>
            <a:picLocks noChangeAspect="1"/>
          </p:cNvPicPr>
          <p:nvPr/>
        </p:nvPicPr>
        <p:blipFill>
          <a:blip r:embed="rId15"/>
          <a:stretch>
            <a:fillRect/>
          </a:stretch>
        </p:blipFill>
        <p:spPr>
          <a:xfrm>
            <a:off x="2803092" y="2320770"/>
            <a:ext cx="788123" cy="685161"/>
          </a:xfrm>
          <a:prstGeom prst="ellipse">
            <a:avLst/>
          </a:prstGeom>
          <a:ln>
            <a:noFill/>
          </a:ln>
          <a:effectLst>
            <a:softEdge rad="112500"/>
          </a:effectLst>
        </p:spPr>
      </p:pic>
      <p:pic>
        <p:nvPicPr>
          <p:cNvPr id="29" name="Immagine 28"/>
          <p:cNvPicPr>
            <a:picLocks noChangeAspect="1"/>
          </p:cNvPicPr>
          <p:nvPr/>
        </p:nvPicPr>
        <p:blipFill>
          <a:blip r:embed="rId16"/>
          <a:stretch>
            <a:fillRect/>
          </a:stretch>
        </p:blipFill>
        <p:spPr>
          <a:xfrm>
            <a:off x="1793633" y="2107818"/>
            <a:ext cx="1065422" cy="612404"/>
          </a:xfrm>
          <a:prstGeom prst="ellipse">
            <a:avLst/>
          </a:prstGeom>
          <a:ln>
            <a:noFill/>
          </a:ln>
          <a:effectLst>
            <a:softEdge rad="112500"/>
          </a:effectLst>
        </p:spPr>
      </p:pic>
      <p:pic>
        <p:nvPicPr>
          <p:cNvPr id="36" name="Immagine 35"/>
          <p:cNvPicPr>
            <a:picLocks noChangeAspect="1"/>
          </p:cNvPicPr>
          <p:nvPr/>
        </p:nvPicPr>
        <p:blipFill>
          <a:blip r:embed="rId17"/>
          <a:stretch>
            <a:fillRect/>
          </a:stretch>
        </p:blipFill>
        <p:spPr>
          <a:xfrm>
            <a:off x="334753" y="2004702"/>
            <a:ext cx="1045565" cy="544683"/>
          </a:xfrm>
          <a:prstGeom prst="ellipse">
            <a:avLst/>
          </a:prstGeom>
          <a:ln>
            <a:noFill/>
          </a:ln>
          <a:effectLst>
            <a:softEdge rad="112500"/>
          </a:effectLst>
        </p:spPr>
      </p:pic>
      <p:pic>
        <p:nvPicPr>
          <p:cNvPr id="37" name="Immagine 36"/>
          <p:cNvPicPr>
            <a:picLocks noChangeAspect="1"/>
          </p:cNvPicPr>
          <p:nvPr/>
        </p:nvPicPr>
        <p:blipFill>
          <a:blip r:embed="rId18"/>
          <a:stretch>
            <a:fillRect/>
          </a:stretch>
        </p:blipFill>
        <p:spPr>
          <a:xfrm>
            <a:off x="2683198" y="1956151"/>
            <a:ext cx="883615" cy="544566"/>
          </a:xfrm>
          <a:prstGeom prst="ellipse">
            <a:avLst/>
          </a:prstGeom>
          <a:ln>
            <a:noFill/>
          </a:ln>
          <a:effectLst>
            <a:softEdge rad="112500"/>
          </a:effectLst>
        </p:spPr>
      </p:pic>
      <p:pic>
        <p:nvPicPr>
          <p:cNvPr id="55" name="Immagine 54"/>
          <p:cNvPicPr>
            <a:picLocks noChangeAspect="1"/>
          </p:cNvPicPr>
          <p:nvPr/>
        </p:nvPicPr>
        <p:blipFill>
          <a:blip r:embed="rId19"/>
          <a:stretch>
            <a:fillRect/>
          </a:stretch>
        </p:blipFill>
        <p:spPr>
          <a:xfrm>
            <a:off x="1059684" y="1959492"/>
            <a:ext cx="1015614" cy="760730"/>
          </a:xfrm>
          <a:prstGeom prst="ellipse">
            <a:avLst/>
          </a:prstGeom>
          <a:ln>
            <a:noFill/>
          </a:ln>
          <a:effectLst>
            <a:softEdge rad="112500"/>
          </a:effectLst>
        </p:spPr>
      </p:pic>
      <p:sp>
        <p:nvSpPr>
          <p:cNvPr id="30" name="CasellaDiTesto 29"/>
          <p:cNvSpPr txBox="1"/>
          <p:nvPr/>
        </p:nvSpPr>
        <p:spPr>
          <a:xfrm>
            <a:off x="1159350" y="1966162"/>
            <a:ext cx="1638633" cy="369332"/>
          </a:xfrm>
          <a:prstGeom prst="rect">
            <a:avLst/>
          </a:prstGeom>
          <a:noFill/>
        </p:spPr>
        <p:txBody>
          <a:bodyPr wrap="square" rtlCol="0">
            <a:spAutoFit/>
          </a:bodyPr>
          <a:lstStyle/>
          <a:p>
            <a:r>
              <a:rPr lang="it-IT"/>
              <a:t>Mondo esterno</a:t>
            </a:r>
          </a:p>
        </p:txBody>
      </p:sp>
      <p:sp>
        <p:nvSpPr>
          <p:cNvPr id="26" name="Figura a mano libera: forma 25"/>
          <p:cNvSpPr/>
          <p:nvPr/>
        </p:nvSpPr>
        <p:spPr>
          <a:xfrm>
            <a:off x="4132037" y="4019518"/>
            <a:ext cx="679590" cy="2162460"/>
          </a:xfrm>
          <a:custGeom>
            <a:avLst/>
            <a:gdLst>
              <a:gd name="connsiteX0" fmla="*/ 506028 w 506028"/>
              <a:gd name="connsiteY0" fmla="*/ 292963 h 2059619"/>
              <a:gd name="connsiteX1" fmla="*/ 8878 w 506028"/>
              <a:gd name="connsiteY1" fmla="*/ 0 h 2059619"/>
              <a:gd name="connsiteX2" fmla="*/ 0 w 506028"/>
              <a:gd name="connsiteY2" fmla="*/ 1740023 h 2059619"/>
              <a:gd name="connsiteX3" fmla="*/ 488272 w 506028"/>
              <a:gd name="connsiteY3" fmla="*/ 2059619 h 2059619"/>
              <a:gd name="connsiteX4" fmla="*/ 506028 w 506028"/>
              <a:gd name="connsiteY4" fmla="*/ 292963 h 2059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28" h="2059619">
                <a:moveTo>
                  <a:pt x="506028" y="292963"/>
                </a:moveTo>
                <a:lnTo>
                  <a:pt x="8878" y="0"/>
                </a:lnTo>
                <a:cubicBezTo>
                  <a:pt x="5919" y="580008"/>
                  <a:pt x="2959" y="1160015"/>
                  <a:pt x="0" y="1740023"/>
                </a:cubicBezTo>
                <a:lnTo>
                  <a:pt x="488272" y="2059619"/>
                </a:lnTo>
                <a:lnTo>
                  <a:pt x="506028" y="292963"/>
                </a:lnTo>
                <a:close/>
              </a:path>
            </a:pathLst>
          </a:custGeom>
          <a:gradFill>
            <a:gsLst>
              <a:gs pos="0">
                <a:srgbClr val="244A6D"/>
              </a:gs>
              <a:gs pos="29000">
                <a:srgbClr val="383A3D"/>
              </a:gs>
              <a:gs pos="100000">
                <a:schemeClr val="tx1"/>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Figura a mano libera: forma 61"/>
          <p:cNvSpPr/>
          <p:nvPr/>
        </p:nvSpPr>
        <p:spPr>
          <a:xfrm>
            <a:off x="4660224" y="1642676"/>
            <a:ext cx="1960144" cy="1137036"/>
          </a:xfrm>
          <a:custGeom>
            <a:avLst/>
            <a:gdLst>
              <a:gd name="connsiteX0" fmla="*/ 0 w 1407381"/>
              <a:gd name="connsiteY0" fmla="*/ 270344 h 1137036"/>
              <a:gd name="connsiteX1" fmla="*/ 1407381 w 1407381"/>
              <a:gd name="connsiteY1" fmla="*/ 0 h 1137036"/>
              <a:gd name="connsiteX2" fmla="*/ 1407381 w 1407381"/>
              <a:gd name="connsiteY2" fmla="*/ 803081 h 1137036"/>
              <a:gd name="connsiteX3" fmla="*/ 7952 w 1407381"/>
              <a:gd name="connsiteY3" fmla="*/ 1137036 h 1137036"/>
              <a:gd name="connsiteX4" fmla="*/ 0 w 1407381"/>
              <a:gd name="connsiteY4" fmla="*/ 270344 h 113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381" h="1137036">
                <a:moveTo>
                  <a:pt x="0" y="270344"/>
                </a:moveTo>
                <a:lnTo>
                  <a:pt x="1407381" y="0"/>
                </a:lnTo>
                <a:lnTo>
                  <a:pt x="1407381" y="803081"/>
                </a:lnTo>
                <a:lnTo>
                  <a:pt x="7952" y="1137036"/>
                </a:lnTo>
                <a:cubicBezTo>
                  <a:pt x="5301" y="842838"/>
                  <a:pt x="2651" y="548639"/>
                  <a:pt x="0" y="270344"/>
                </a:cubicBezTo>
                <a:close/>
              </a:path>
            </a:pathLst>
          </a:cu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Figura a mano libera: forma 62"/>
          <p:cNvSpPr/>
          <p:nvPr/>
        </p:nvSpPr>
        <p:spPr>
          <a:xfrm>
            <a:off x="4143390" y="1213305"/>
            <a:ext cx="516834" cy="1566407"/>
          </a:xfrm>
          <a:custGeom>
            <a:avLst/>
            <a:gdLst>
              <a:gd name="connsiteX0" fmla="*/ 0 w 516834"/>
              <a:gd name="connsiteY0" fmla="*/ 0 h 1566407"/>
              <a:gd name="connsiteX1" fmla="*/ 508883 w 516834"/>
              <a:gd name="connsiteY1" fmla="*/ 675861 h 1566407"/>
              <a:gd name="connsiteX2" fmla="*/ 516834 w 516834"/>
              <a:gd name="connsiteY2" fmla="*/ 1566407 h 1566407"/>
              <a:gd name="connsiteX3" fmla="*/ 0 w 516834"/>
              <a:gd name="connsiteY3" fmla="*/ 1113183 h 1566407"/>
              <a:gd name="connsiteX4" fmla="*/ 0 w 516834"/>
              <a:gd name="connsiteY4" fmla="*/ 0 h 1566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834" h="1566407">
                <a:moveTo>
                  <a:pt x="0" y="0"/>
                </a:moveTo>
                <a:lnTo>
                  <a:pt x="508883" y="675861"/>
                </a:lnTo>
                <a:cubicBezTo>
                  <a:pt x="511533" y="972710"/>
                  <a:pt x="514184" y="1269558"/>
                  <a:pt x="516834" y="1566407"/>
                </a:cubicBezTo>
                <a:lnTo>
                  <a:pt x="0" y="1113183"/>
                </a:lnTo>
                <a:lnTo>
                  <a:pt x="0" y="0"/>
                </a:lnTo>
                <a:close/>
              </a:path>
            </a:pathLst>
          </a:cu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Figura a mano libera: forma 67"/>
          <p:cNvSpPr/>
          <p:nvPr/>
        </p:nvSpPr>
        <p:spPr>
          <a:xfrm>
            <a:off x="4652271" y="2390098"/>
            <a:ext cx="2135247" cy="1566407"/>
          </a:xfrm>
          <a:custGeom>
            <a:avLst/>
            <a:gdLst>
              <a:gd name="connsiteX0" fmla="*/ 7951 w 1415332"/>
              <a:gd name="connsiteY0" fmla="*/ 1470991 h 1470991"/>
              <a:gd name="connsiteX1" fmla="*/ 1415332 w 1415332"/>
              <a:gd name="connsiteY1" fmla="*/ 1017767 h 1470991"/>
              <a:gd name="connsiteX2" fmla="*/ 1399430 w 1415332"/>
              <a:gd name="connsiteY2" fmla="*/ 0 h 1470991"/>
              <a:gd name="connsiteX3" fmla="*/ 0 w 1415332"/>
              <a:gd name="connsiteY3" fmla="*/ 349857 h 1470991"/>
              <a:gd name="connsiteX4" fmla="*/ 7951 w 1415332"/>
              <a:gd name="connsiteY4" fmla="*/ 1470991 h 1470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5332" h="1470991">
                <a:moveTo>
                  <a:pt x="7951" y="1470991"/>
                </a:moveTo>
                <a:lnTo>
                  <a:pt x="1415332" y="1017767"/>
                </a:lnTo>
                <a:lnTo>
                  <a:pt x="1399430" y="0"/>
                </a:lnTo>
                <a:lnTo>
                  <a:pt x="0" y="349857"/>
                </a:lnTo>
                <a:cubicBezTo>
                  <a:pt x="2650" y="723568"/>
                  <a:pt x="5301" y="1097280"/>
                  <a:pt x="7951" y="1470991"/>
                </a:cubicBezTo>
                <a:close/>
              </a:path>
            </a:pathLst>
          </a:custGeom>
          <a:solidFill>
            <a:srgbClr val="B5D6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Figura a mano libera: forma 68"/>
          <p:cNvSpPr/>
          <p:nvPr/>
        </p:nvSpPr>
        <p:spPr>
          <a:xfrm>
            <a:off x="4143390" y="2335494"/>
            <a:ext cx="508883" cy="1652816"/>
          </a:xfrm>
          <a:custGeom>
            <a:avLst/>
            <a:gdLst>
              <a:gd name="connsiteX0" fmla="*/ 0 w 508883"/>
              <a:gd name="connsiteY0" fmla="*/ 0 h 1598212"/>
              <a:gd name="connsiteX1" fmla="*/ 508883 w 508883"/>
              <a:gd name="connsiteY1" fmla="*/ 453225 h 1598212"/>
              <a:gd name="connsiteX2" fmla="*/ 508883 w 508883"/>
              <a:gd name="connsiteY2" fmla="*/ 1550505 h 1598212"/>
              <a:gd name="connsiteX3" fmla="*/ 508883 w 508883"/>
              <a:gd name="connsiteY3" fmla="*/ 1598212 h 1598212"/>
              <a:gd name="connsiteX4" fmla="*/ 15902 w 508883"/>
              <a:gd name="connsiteY4" fmla="*/ 1359673 h 1598212"/>
              <a:gd name="connsiteX5" fmla="*/ 0 w 508883"/>
              <a:gd name="connsiteY5" fmla="*/ 0 h 159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8883" h="1598212">
                <a:moveTo>
                  <a:pt x="0" y="0"/>
                </a:moveTo>
                <a:lnTo>
                  <a:pt x="508883" y="453225"/>
                </a:lnTo>
                <a:lnTo>
                  <a:pt x="508883" y="1550505"/>
                </a:lnTo>
                <a:lnTo>
                  <a:pt x="508883" y="1598212"/>
                </a:lnTo>
                <a:lnTo>
                  <a:pt x="15902" y="1359673"/>
                </a:lnTo>
                <a:lnTo>
                  <a:pt x="0" y="0"/>
                </a:lnTo>
                <a:close/>
              </a:path>
            </a:pathLst>
          </a:custGeom>
          <a:solidFill>
            <a:srgbClr val="B5D6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Figura a mano libera: forma 69"/>
          <p:cNvSpPr/>
          <p:nvPr/>
        </p:nvSpPr>
        <p:spPr>
          <a:xfrm>
            <a:off x="4159291" y="3765674"/>
            <a:ext cx="652336" cy="611157"/>
          </a:xfrm>
          <a:custGeom>
            <a:avLst/>
            <a:gdLst>
              <a:gd name="connsiteX0" fmla="*/ 7952 w 500932"/>
              <a:gd name="connsiteY0" fmla="*/ 0 h 620202"/>
              <a:gd name="connsiteX1" fmla="*/ 500932 w 500932"/>
              <a:gd name="connsiteY1" fmla="*/ 246490 h 620202"/>
              <a:gd name="connsiteX2" fmla="*/ 492981 w 500932"/>
              <a:gd name="connsiteY2" fmla="*/ 620202 h 620202"/>
              <a:gd name="connsiteX3" fmla="*/ 0 w 500932"/>
              <a:gd name="connsiteY3" fmla="*/ 326003 h 620202"/>
              <a:gd name="connsiteX4" fmla="*/ 7952 w 500932"/>
              <a:gd name="connsiteY4" fmla="*/ 0 h 620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932" h="620202">
                <a:moveTo>
                  <a:pt x="7952" y="0"/>
                </a:moveTo>
                <a:lnTo>
                  <a:pt x="500932" y="246490"/>
                </a:lnTo>
                <a:lnTo>
                  <a:pt x="492981" y="620202"/>
                </a:lnTo>
                <a:lnTo>
                  <a:pt x="0" y="326003"/>
                </a:lnTo>
                <a:lnTo>
                  <a:pt x="7952" y="0"/>
                </a:lnTo>
                <a:close/>
              </a:path>
            </a:pathLst>
          </a:custGeom>
          <a:solidFill>
            <a:srgbClr val="014D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Figura a mano libera: forma 70"/>
          <p:cNvSpPr/>
          <p:nvPr/>
        </p:nvSpPr>
        <p:spPr>
          <a:xfrm>
            <a:off x="4678038" y="3437298"/>
            <a:ext cx="2189760" cy="909578"/>
          </a:xfrm>
          <a:custGeom>
            <a:avLst/>
            <a:gdLst>
              <a:gd name="connsiteX0" fmla="*/ 15903 w 1423284"/>
              <a:gd name="connsiteY0" fmla="*/ 492980 h 866692"/>
              <a:gd name="connsiteX1" fmla="*/ 1415332 w 1423284"/>
              <a:gd name="connsiteY1" fmla="*/ 0 h 866692"/>
              <a:gd name="connsiteX2" fmla="*/ 1423284 w 1423284"/>
              <a:gd name="connsiteY2" fmla="*/ 349857 h 866692"/>
              <a:gd name="connsiteX3" fmla="*/ 0 w 1423284"/>
              <a:gd name="connsiteY3" fmla="*/ 866692 h 866692"/>
              <a:gd name="connsiteX4" fmla="*/ 15903 w 1423284"/>
              <a:gd name="connsiteY4" fmla="*/ 492980 h 8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84" h="866692">
                <a:moveTo>
                  <a:pt x="15903" y="492980"/>
                </a:moveTo>
                <a:lnTo>
                  <a:pt x="1415332" y="0"/>
                </a:lnTo>
                <a:lnTo>
                  <a:pt x="1423284" y="349857"/>
                </a:lnTo>
                <a:lnTo>
                  <a:pt x="0" y="866692"/>
                </a:lnTo>
                <a:lnTo>
                  <a:pt x="15903" y="492980"/>
                </a:lnTo>
                <a:close/>
              </a:path>
            </a:pathLst>
          </a:custGeom>
          <a:solidFill>
            <a:srgbClr val="014D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CasellaDiTesto 71"/>
          <p:cNvSpPr txBox="1"/>
          <p:nvPr/>
        </p:nvSpPr>
        <p:spPr>
          <a:xfrm rot="20970677">
            <a:off x="4767002" y="1070841"/>
            <a:ext cx="1319299" cy="646331"/>
          </a:xfrm>
          <a:prstGeom prst="rect">
            <a:avLst/>
          </a:prstGeom>
          <a:noFill/>
        </p:spPr>
        <p:txBody>
          <a:bodyPr wrap="square" rtlCol="0">
            <a:spAutoFit/>
          </a:bodyPr>
          <a:lstStyle/>
          <a:p>
            <a:pPr algn="ctr"/>
            <a:r>
              <a:rPr lang="it-IT">
                <a:solidFill>
                  <a:schemeClr val="bg1"/>
                </a:solidFill>
              </a:rPr>
              <a:t>Palazzo della mente</a:t>
            </a:r>
          </a:p>
        </p:txBody>
      </p:sp>
      <p:sp>
        <p:nvSpPr>
          <p:cNvPr id="78" name="CasellaDiTesto 77"/>
          <p:cNvSpPr txBox="1"/>
          <p:nvPr/>
        </p:nvSpPr>
        <p:spPr>
          <a:xfrm rot="20942730">
            <a:off x="4610544" y="2528060"/>
            <a:ext cx="2338297" cy="1015663"/>
          </a:xfrm>
          <a:prstGeom prst="rect">
            <a:avLst/>
          </a:prstGeom>
          <a:noFill/>
        </p:spPr>
        <p:txBody>
          <a:bodyPr wrap="square" rtlCol="0">
            <a:spAutoFit/>
          </a:bodyPr>
          <a:lstStyle/>
          <a:p>
            <a:r>
              <a:rPr lang="it-IT" sz="1200"/>
              <a:t>Governato dal principio di Realtà.</a:t>
            </a:r>
          </a:p>
          <a:p>
            <a:r>
              <a:rPr lang="it-IT" sz="1200"/>
              <a:t>Parte razionale.</a:t>
            </a:r>
          </a:p>
          <a:p>
            <a:r>
              <a:rPr lang="it-IT" sz="1200"/>
              <a:t>Utilizza per esprimersi,</a:t>
            </a:r>
          </a:p>
          <a:p>
            <a:r>
              <a:rPr lang="it-IT" sz="1200"/>
              <a:t>Realizzare il corpo</a:t>
            </a:r>
          </a:p>
          <a:p>
            <a:r>
              <a:rPr lang="it-IT" sz="1200"/>
              <a:t>Nella sua totalità</a:t>
            </a:r>
          </a:p>
        </p:txBody>
      </p:sp>
      <p:pic>
        <p:nvPicPr>
          <p:cNvPr id="73" name="Immagine 72"/>
          <p:cNvPicPr>
            <a:picLocks noChangeAspect="1"/>
          </p:cNvPicPr>
          <p:nvPr/>
        </p:nvPicPr>
        <p:blipFill>
          <a:blip r:embed="rId20"/>
          <a:stretch>
            <a:fillRect/>
          </a:stretch>
        </p:blipFill>
        <p:spPr>
          <a:xfrm>
            <a:off x="-2262818" y="-3166630"/>
            <a:ext cx="3855976" cy="2891982"/>
          </a:xfrm>
          <a:prstGeom prst="rect">
            <a:avLst/>
          </a:prstGeom>
        </p:spPr>
      </p:pic>
      <p:sp>
        <p:nvSpPr>
          <p:cNvPr id="15" name="Figura a mano libera: forma 14"/>
          <p:cNvSpPr/>
          <p:nvPr/>
        </p:nvSpPr>
        <p:spPr>
          <a:xfrm>
            <a:off x="4149791" y="3765674"/>
            <a:ext cx="2788161" cy="2416304"/>
          </a:xfrm>
          <a:custGeom>
            <a:avLst/>
            <a:gdLst>
              <a:gd name="connsiteX0" fmla="*/ 0 w 1961965"/>
              <a:gd name="connsiteY0" fmla="*/ 266330 h 2325949"/>
              <a:gd name="connsiteX1" fmla="*/ 461639 w 1961965"/>
              <a:gd name="connsiteY1" fmla="*/ 559293 h 2325949"/>
              <a:gd name="connsiteX2" fmla="*/ 1961965 w 1961965"/>
              <a:gd name="connsiteY2" fmla="*/ 0 h 2325949"/>
              <a:gd name="connsiteX3" fmla="*/ 1935332 w 1961965"/>
              <a:gd name="connsiteY3" fmla="*/ 1882066 h 2325949"/>
              <a:gd name="connsiteX4" fmla="*/ 470516 w 1961965"/>
              <a:gd name="connsiteY4" fmla="*/ 2325949 h 2325949"/>
              <a:gd name="connsiteX5" fmla="*/ 488272 w 1961965"/>
              <a:gd name="connsiteY5" fmla="*/ 541538 h 2325949"/>
              <a:gd name="connsiteX6" fmla="*/ 0 w 1961965"/>
              <a:gd name="connsiteY6" fmla="*/ 266330 h 23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1965" h="2325949">
                <a:moveTo>
                  <a:pt x="0" y="266330"/>
                </a:moveTo>
                <a:lnTo>
                  <a:pt x="461639" y="559293"/>
                </a:lnTo>
                <a:lnTo>
                  <a:pt x="1961965" y="0"/>
                </a:lnTo>
                <a:lnTo>
                  <a:pt x="1935332" y="1882066"/>
                </a:lnTo>
                <a:lnTo>
                  <a:pt x="470516" y="2325949"/>
                </a:lnTo>
                <a:lnTo>
                  <a:pt x="488272" y="541538"/>
                </a:lnTo>
                <a:lnTo>
                  <a:pt x="0" y="266330"/>
                </a:lnTo>
                <a:close/>
              </a:path>
            </a:pathLst>
          </a:custGeom>
          <a:gradFill>
            <a:gsLst>
              <a:gs pos="0">
                <a:srgbClr val="244A6D"/>
              </a:gs>
              <a:gs pos="29000">
                <a:srgbClr val="383A3D"/>
              </a:gs>
              <a:gs pos="100000">
                <a:schemeClr val="tx1"/>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CasellaDiTesto 49"/>
          <p:cNvSpPr txBox="1"/>
          <p:nvPr/>
        </p:nvSpPr>
        <p:spPr>
          <a:xfrm rot="20637778">
            <a:off x="4740404" y="3962515"/>
            <a:ext cx="2159763" cy="276999"/>
          </a:xfrm>
          <a:prstGeom prst="rect">
            <a:avLst/>
          </a:prstGeom>
          <a:noFill/>
        </p:spPr>
        <p:txBody>
          <a:bodyPr wrap="square" rtlCol="0">
            <a:spAutoFit/>
          </a:bodyPr>
          <a:lstStyle/>
          <a:p>
            <a:r>
              <a:rPr lang="it-IT" sz="1200">
                <a:solidFill>
                  <a:schemeClr val="bg1"/>
                </a:solidFill>
              </a:rPr>
              <a:t>Governato Principio del piacere</a:t>
            </a:r>
          </a:p>
        </p:txBody>
      </p:sp>
      <p:sp>
        <p:nvSpPr>
          <p:cNvPr id="74" name="CasellaDiTesto 73"/>
          <p:cNvSpPr txBox="1"/>
          <p:nvPr/>
        </p:nvSpPr>
        <p:spPr>
          <a:xfrm>
            <a:off x="4061397" y="1979382"/>
            <a:ext cx="668773" cy="584775"/>
          </a:xfrm>
          <a:prstGeom prst="rect">
            <a:avLst/>
          </a:prstGeom>
          <a:noFill/>
        </p:spPr>
        <p:txBody>
          <a:bodyPr wrap="none" rtlCol="0">
            <a:spAutoFit/>
          </a:bodyPr>
          <a:lstStyle/>
          <a:p>
            <a:pPr algn="r"/>
            <a:r>
              <a:rPr lang="it-IT" sz="1600">
                <a:solidFill>
                  <a:srgbClr val="FFFF00"/>
                </a:solidFill>
              </a:rPr>
              <a:t>Super</a:t>
            </a:r>
          </a:p>
          <a:p>
            <a:pPr algn="r"/>
            <a:r>
              <a:rPr lang="it-IT" sz="1600">
                <a:solidFill>
                  <a:srgbClr val="FFFF00"/>
                </a:solidFill>
              </a:rPr>
              <a:t>IO</a:t>
            </a:r>
          </a:p>
        </p:txBody>
      </p:sp>
      <p:sp>
        <p:nvSpPr>
          <p:cNvPr id="85" name="CasellaDiTesto 84"/>
          <p:cNvSpPr txBox="1"/>
          <p:nvPr/>
        </p:nvSpPr>
        <p:spPr>
          <a:xfrm>
            <a:off x="4277324" y="2880638"/>
            <a:ext cx="465192" cy="461665"/>
          </a:xfrm>
          <a:prstGeom prst="rect">
            <a:avLst/>
          </a:prstGeom>
          <a:noFill/>
        </p:spPr>
        <p:txBody>
          <a:bodyPr wrap="none" rtlCol="0">
            <a:spAutoFit/>
          </a:bodyPr>
          <a:lstStyle/>
          <a:p>
            <a:r>
              <a:rPr lang="it-IT" sz="2400"/>
              <a:t>IO</a:t>
            </a:r>
          </a:p>
        </p:txBody>
      </p:sp>
      <p:sp>
        <p:nvSpPr>
          <p:cNvPr id="86" name="CasellaDiTesto 85"/>
          <p:cNvSpPr txBox="1"/>
          <p:nvPr/>
        </p:nvSpPr>
        <p:spPr>
          <a:xfrm>
            <a:off x="4091152" y="4656692"/>
            <a:ext cx="792204" cy="1077218"/>
          </a:xfrm>
          <a:prstGeom prst="rect">
            <a:avLst/>
          </a:prstGeom>
          <a:noFill/>
        </p:spPr>
        <p:txBody>
          <a:bodyPr wrap="none" rtlCol="0">
            <a:spAutoFit/>
          </a:bodyPr>
          <a:lstStyle/>
          <a:p>
            <a:pPr algn="ctr"/>
            <a:r>
              <a:rPr lang="it-IT" sz="3200">
                <a:solidFill>
                  <a:schemeClr val="bg1"/>
                </a:solidFill>
              </a:rPr>
              <a:t>ES</a:t>
            </a:r>
          </a:p>
          <a:p>
            <a:pPr algn="ctr"/>
            <a:r>
              <a:rPr lang="it-IT" sz="3200">
                <a:solidFill>
                  <a:schemeClr val="bg1"/>
                </a:solidFill>
              </a:rPr>
              <a:t>(ID)</a:t>
            </a:r>
          </a:p>
        </p:txBody>
      </p:sp>
      <p:sp>
        <p:nvSpPr>
          <p:cNvPr id="76" name="CasellaDiTesto 75"/>
          <p:cNvSpPr txBox="1"/>
          <p:nvPr/>
        </p:nvSpPr>
        <p:spPr>
          <a:xfrm>
            <a:off x="6963792" y="2413982"/>
            <a:ext cx="1593302" cy="1200329"/>
          </a:xfrm>
          <a:prstGeom prst="rect">
            <a:avLst/>
          </a:prstGeom>
          <a:noFill/>
        </p:spPr>
        <p:txBody>
          <a:bodyPr wrap="square" rtlCol="0">
            <a:spAutoFit/>
          </a:bodyPr>
          <a:lstStyle/>
          <a:p>
            <a:r>
              <a:rPr lang="it-IT" sz="900"/>
              <a:t>FUNZIONE DELL’IO.</a:t>
            </a:r>
          </a:p>
          <a:p>
            <a:r>
              <a:rPr lang="it-IT" sz="900"/>
              <a:t>Mediare tra impulso a fare (istanze dell’ES) e regole del SUPER-IO, la realizzazione dei bisogni, procrastinandoli in base alle esigenze e pressioni del mondo in si vive. Usa i meccanismi di difesa</a:t>
            </a:r>
          </a:p>
        </p:txBody>
      </p:sp>
      <p:pic>
        <p:nvPicPr>
          <p:cNvPr id="77" name="Immagine 76"/>
          <p:cNvPicPr>
            <a:picLocks noChangeAspect="1"/>
          </p:cNvPicPr>
          <p:nvPr/>
        </p:nvPicPr>
        <p:blipFill>
          <a:blip r:embed="rId21">
            <a:extLst>
              <a:ext uri="{BEBA8EAE-BF5A-486C-A8C5-ECC9F3942E4B}">
                <a14:imgProps xmlns:a14="http://schemas.microsoft.com/office/drawing/2010/main">
                  <a14:imgLayer r:embed="rId22">
                    <a14:imgEffect>
                      <a14:backgroundRemoval t="10000" b="90000" l="10000" r="90000"/>
                    </a14:imgEffect>
                  </a14:imgLayer>
                </a14:imgProps>
              </a:ext>
            </a:extLst>
          </a:blip>
          <a:stretch>
            <a:fillRect/>
          </a:stretch>
        </p:blipFill>
        <p:spPr>
          <a:xfrm>
            <a:off x="10243607" y="6545870"/>
            <a:ext cx="901609" cy="832255"/>
          </a:xfrm>
          <a:prstGeom prst="rect">
            <a:avLst/>
          </a:prstGeom>
        </p:spPr>
      </p:pic>
      <p:pic>
        <p:nvPicPr>
          <p:cNvPr id="79" name="Immagine 78"/>
          <p:cNvPicPr>
            <a:picLocks noChangeAspect="1"/>
          </p:cNvPicPr>
          <p:nvPr/>
        </p:nvPicPr>
        <p:blipFill>
          <a:blip r:embed="rId23"/>
          <a:stretch>
            <a:fillRect/>
          </a:stretch>
        </p:blipFill>
        <p:spPr>
          <a:xfrm>
            <a:off x="6168431" y="2474863"/>
            <a:ext cx="998799" cy="921968"/>
          </a:xfrm>
          <a:prstGeom prst="ellipse">
            <a:avLst/>
          </a:prstGeom>
          <a:ln>
            <a:noFill/>
          </a:ln>
          <a:effectLst>
            <a:softEdge rad="112500"/>
          </a:effectLst>
        </p:spPr>
      </p:pic>
      <p:sp>
        <p:nvSpPr>
          <p:cNvPr id="88" name="Figura a mano libera: forma 87"/>
          <p:cNvSpPr/>
          <p:nvPr/>
        </p:nvSpPr>
        <p:spPr>
          <a:xfrm>
            <a:off x="6678137" y="3190959"/>
            <a:ext cx="299723" cy="1591917"/>
          </a:xfrm>
          <a:custGeom>
            <a:avLst/>
            <a:gdLst>
              <a:gd name="connsiteX0" fmla="*/ 0 w 685063"/>
              <a:gd name="connsiteY0" fmla="*/ 1820849 h 1820849"/>
              <a:gd name="connsiteX1" fmla="*/ 405516 w 685063"/>
              <a:gd name="connsiteY1" fmla="*/ 1630018 h 1820849"/>
              <a:gd name="connsiteX2" fmla="*/ 564542 w 685063"/>
              <a:gd name="connsiteY2" fmla="*/ 1359673 h 1820849"/>
              <a:gd name="connsiteX3" fmla="*/ 675861 w 685063"/>
              <a:gd name="connsiteY3" fmla="*/ 1041621 h 1820849"/>
              <a:gd name="connsiteX4" fmla="*/ 675861 w 685063"/>
              <a:gd name="connsiteY4" fmla="*/ 739472 h 1820849"/>
              <a:gd name="connsiteX5" fmla="*/ 652007 w 685063"/>
              <a:gd name="connsiteY5" fmla="*/ 548640 h 1820849"/>
              <a:gd name="connsiteX6" fmla="*/ 429370 w 685063"/>
              <a:gd name="connsiteY6" fmla="*/ 0 h 1820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063" h="1820849">
                <a:moveTo>
                  <a:pt x="0" y="1820849"/>
                </a:moveTo>
                <a:cubicBezTo>
                  <a:pt x="155713" y="1763865"/>
                  <a:pt x="311426" y="1706881"/>
                  <a:pt x="405516" y="1630018"/>
                </a:cubicBezTo>
                <a:cubicBezTo>
                  <a:pt x="499606" y="1553155"/>
                  <a:pt x="519485" y="1457739"/>
                  <a:pt x="564542" y="1359673"/>
                </a:cubicBezTo>
                <a:cubicBezTo>
                  <a:pt x="609600" y="1261607"/>
                  <a:pt x="657308" y="1144988"/>
                  <a:pt x="675861" y="1041621"/>
                </a:cubicBezTo>
                <a:cubicBezTo>
                  <a:pt x="694414" y="938254"/>
                  <a:pt x="679837" y="821635"/>
                  <a:pt x="675861" y="739472"/>
                </a:cubicBezTo>
                <a:cubicBezTo>
                  <a:pt x="671885" y="657309"/>
                  <a:pt x="693089" y="671885"/>
                  <a:pt x="652007" y="548640"/>
                </a:cubicBezTo>
                <a:cubicBezTo>
                  <a:pt x="610925" y="425395"/>
                  <a:pt x="520147" y="212697"/>
                  <a:pt x="429370" y="0"/>
                </a:cubicBezTo>
              </a:path>
            </a:pathLst>
          </a:custGeom>
          <a:noFill/>
          <a:ln w="76200">
            <a:headEnd type="none" w="med" len="med"/>
            <a:tailEnd type="triangle" w="med" len="med"/>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9" name="Immagine 88"/>
          <p:cNvPicPr>
            <a:picLocks noChangeAspect="1"/>
          </p:cNvPicPr>
          <p:nvPr/>
        </p:nvPicPr>
        <p:blipFill>
          <a:blip r:embed="rId24"/>
          <a:stretch>
            <a:fillRect/>
          </a:stretch>
        </p:blipFill>
        <p:spPr>
          <a:xfrm>
            <a:off x="6468838" y="4485791"/>
            <a:ext cx="501136" cy="441009"/>
          </a:xfrm>
          <a:prstGeom prst="ellipse">
            <a:avLst/>
          </a:prstGeom>
          <a:ln>
            <a:noFill/>
          </a:ln>
          <a:effectLst>
            <a:softEdge rad="112500"/>
          </a:effectLst>
        </p:spPr>
      </p:pic>
      <p:pic>
        <p:nvPicPr>
          <p:cNvPr id="90" name="Immagine 89"/>
          <p:cNvPicPr>
            <a:picLocks noChangeAspect="1"/>
          </p:cNvPicPr>
          <p:nvPr/>
        </p:nvPicPr>
        <p:blipFill>
          <a:blip r:embed="rId25"/>
          <a:stretch>
            <a:fillRect/>
          </a:stretch>
        </p:blipFill>
        <p:spPr>
          <a:xfrm>
            <a:off x="4704261" y="2059803"/>
            <a:ext cx="878124" cy="751645"/>
          </a:xfrm>
          <a:prstGeom prst="ellipse">
            <a:avLst/>
          </a:prstGeom>
          <a:ln>
            <a:noFill/>
          </a:ln>
          <a:effectLst>
            <a:softEdge rad="112500"/>
          </a:effectLst>
        </p:spPr>
      </p:pic>
      <p:pic>
        <p:nvPicPr>
          <p:cNvPr id="92" name="Immagine 91"/>
          <p:cNvPicPr>
            <a:picLocks noChangeAspect="1"/>
          </p:cNvPicPr>
          <p:nvPr/>
        </p:nvPicPr>
        <p:blipFill>
          <a:blip r:embed="rId26"/>
          <a:stretch>
            <a:fillRect/>
          </a:stretch>
        </p:blipFill>
        <p:spPr>
          <a:xfrm>
            <a:off x="5816933" y="1837694"/>
            <a:ext cx="898917" cy="673320"/>
          </a:xfrm>
          <a:prstGeom prst="ellipse">
            <a:avLst/>
          </a:prstGeom>
          <a:ln>
            <a:noFill/>
          </a:ln>
          <a:effectLst>
            <a:softEdge rad="112500"/>
          </a:effectLst>
        </p:spPr>
      </p:pic>
      <p:sp>
        <p:nvSpPr>
          <p:cNvPr id="94" name="Ovale 93"/>
          <p:cNvSpPr/>
          <p:nvPr/>
        </p:nvSpPr>
        <p:spPr>
          <a:xfrm>
            <a:off x="4041706" y="2865067"/>
            <a:ext cx="289781" cy="382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6" name="Ovale 95"/>
          <p:cNvSpPr/>
          <p:nvPr/>
        </p:nvSpPr>
        <p:spPr>
          <a:xfrm>
            <a:off x="3946368" y="1349631"/>
            <a:ext cx="289781" cy="38268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7" name="Ovale 96"/>
          <p:cNvSpPr/>
          <p:nvPr/>
        </p:nvSpPr>
        <p:spPr>
          <a:xfrm>
            <a:off x="4008412" y="4205969"/>
            <a:ext cx="289781" cy="382687"/>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8" name="Ovale 97"/>
          <p:cNvSpPr/>
          <p:nvPr/>
        </p:nvSpPr>
        <p:spPr>
          <a:xfrm>
            <a:off x="3385672" y="4110397"/>
            <a:ext cx="289781" cy="382687"/>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9" name="Ovale 98"/>
          <p:cNvSpPr/>
          <p:nvPr/>
        </p:nvSpPr>
        <p:spPr>
          <a:xfrm>
            <a:off x="3365018" y="3052124"/>
            <a:ext cx="289781" cy="382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0" name="Ovale 99"/>
          <p:cNvSpPr/>
          <p:nvPr/>
        </p:nvSpPr>
        <p:spPr>
          <a:xfrm>
            <a:off x="3371408" y="2305576"/>
            <a:ext cx="289781" cy="38268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1" name="Ovale 100"/>
          <p:cNvSpPr/>
          <p:nvPr/>
        </p:nvSpPr>
        <p:spPr>
          <a:xfrm>
            <a:off x="3922247" y="1574107"/>
            <a:ext cx="289781" cy="382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 name="Ovale 101"/>
          <p:cNvSpPr/>
          <p:nvPr/>
        </p:nvSpPr>
        <p:spPr>
          <a:xfrm>
            <a:off x="4034566" y="2640273"/>
            <a:ext cx="289781" cy="38268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3" name="Ovale 102"/>
          <p:cNvSpPr/>
          <p:nvPr/>
        </p:nvSpPr>
        <p:spPr>
          <a:xfrm>
            <a:off x="3924980" y="1752352"/>
            <a:ext cx="289781" cy="382687"/>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20" name="Connettore curvo 319"/>
          <p:cNvCxnSpPr>
            <a:stCxn id="98" idx="6"/>
            <a:endCxn id="103" idx="2"/>
          </p:cNvCxnSpPr>
          <p:nvPr/>
        </p:nvCxnSpPr>
        <p:spPr>
          <a:xfrm flipV="1">
            <a:off x="3675453" y="1943696"/>
            <a:ext cx="249527" cy="2358045"/>
          </a:xfrm>
          <a:prstGeom prst="curved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2" name="Connettore curvo 321"/>
          <p:cNvCxnSpPr>
            <a:stCxn id="100" idx="0"/>
            <a:endCxn id="96" idx="1"/>
          </p:cNvCxnSpPr>
          <p:nvPr/>
        </p:nvCxnSpPr>
        <p:spPr>
          <a:xfrm rot="5400000" flipH="1" flipV="1">
            <a:off x="3302601" y="1619372"/>
            <a:ext cx="899902" cy="472506"/>
          </a:xfrm>
          <a:prstGeom prst="curvedConnector3">
            <a:avLst>
              <a:gd name="adj1" fmla="val 131630"/>
            </a:avLst>
          </a:prstGeom>
          <a:ln w="2857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5" name="Connettore curvo 324"/>
          <p:cNvCxnSpPr>
            <a:stCxn id="99" idx="7"/>
            <a:endCxn id="101" idx="2"/>
          </p:cNvCxnSpPr>
          <p:nvPr/>
        </p:nvCxnSpPr>
        <p:spPr>
          <a:xfrm rot="5400000" flipH="1" flipV="1">
            <a:off x="3095946" y="2281867"/>
            <a:ext cx="1342716" cy="309885"/>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7" name="Connettore curvo 326"/>
          <p:cNvCxnSpPr>
            <a:stCxn id="100" idx="6"/>
            <a:endCxn id="102" idx="2"/>
          </p:cNvCxnSpPr>
          <p:nvPr/>
        </p:nvCxnSpPr>
        <p:spPr>
          <a:xfrm>
            <a:off x="3661189" y="2496920"/>
            <a:ext cx="373377" cy="334697"/>
          </a:xfrm>
          <a:prstGeom prst="curvedConnector3">
            <a:avLst/>
          </a:prstGeom>
          <a:ln w="28575">
            <a:solidFill>
              <a:schemeClr val="accent4">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29" name="Connettore curvo 328"/>
          <p:cNvCxnSpPr>
            <a:stCxn id="99" idx="6"/>
            <a:endCxn id="94" idx="2"/>
          </p:cNvCxnSpPr>
          <p:nvPr/>
        </p:nvCxnSpPr>
        <p:spPr>
          <a:xfrm flipV="1">
            <a:off x="3654799" y="3056411"/>
            <a:ext cx="386907" cy="187057"/>
          </a:xfrm>
          <a:prstGeom prst="curvedConnector3">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31" name="Connettore curvo 330"/>
          <p:cNvCxnSpPr>
            <a:stCxn id="98" idx="6"/>
            <a:endCxn id="97" idx="2"/>
          </p:cNvCxnSpPr>
          <p:nvPr/>
        </p:nvCxnSpPr>
        <p:spPr>
          <a:xfrm>
            <a:off x="3675453" y="4301741"/>
            <a:ext cx="332959" cy="95572"/>
          </a:xfrm>
          <a:prstGeom prst="curvedConnector3">
            <a:avLst/>
          </a:prstGeom>
          <a:ln w="57150">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38" name="CasellaDiTesto 337"/>
          <p:cNvSpPr txBox="1"/>
          <p:nvPr/>
        </p:nvSpPr>
        <p:spPr>
          <a:xfrm>
            <a:off x="381538" y="2990097"/>
            <a:ext cx="3131179" cy="553998"/>
          </a:xfrm>
          <a:prstGeom prst="rect">
            <a:avLst/>
          </a:prstGeom>
          <a:noFill/>
        </p:spPr>
        <p:txBody>
          <a:bodyPr wrap="square" rtlCol="0">
            <a:spAutoFit/>
          </a:bodyPr>
          <a:lstStyle/>
          <a:p>
            <a:r>
              <a:rPr lang="it-IT" sz="1000">
                <a:solidFill>
                  <a:schemeClr val="bg1"/>
                </a:solidFill>
              </a:rPr>
              <a:t>Quello che si trova qui può diventare anche cosciente.</a:t>
            </a:r>
          </a:p>
          <a:p>
            <a:r>
              <a:rPr lang="it-IT" sz="1000">
                <a:solidFill>
                  <a:schemeClr val="bg1"/>
                </a:solidFill>
              </a:rPr>
              <a:t>I contenuti oscillano tra inconscio e conscio. Sede sogni, pesnioeri ad occhi chiusi</a:t>
            </a:r>
          </a:p>
        </p:txBody>
      </p:sp>
      <p:sp>
        <p:nvSpPr>
          <p:cNvPr id="123" name="CasellaDiTesto 122"/>
          <p:cNvSpPr txBox="1"/>
          <p:nvPr/>
        </p:nvSpPr>
        <p:spPr>
          <a:xfrm>
            <a:off x="427210" y="3882738"/>
            <a:ext cx="3089088" cy="1169551"/>
          </a:xfrm>
          <a:prstGeom prst="rect">
            <a:avLst/>
          </a:prstGeom>
          <a:noFill/>
        </p:spPr>
        <p:txBody>
          <a:bodyPr wrap="square" rtlCol="0">
            <a:spAutoFit/>
          </a:bodyPr>
          <a:lstStyle/>
          <a:p>
            <a:r>
              <a:rPr lang="it-IT" sz="1000">
                <a:solidFill>
                  <a:schemeClr val="bg1"/>
                </a:solidFill>
              </a:rPr>
              <a:t>Quello che si trova qui (pulsioni e altro) rimane a livello di non consapevolezza.</a:t>
            </a:r>
          </a:p>
          <a:p>
            <a:r>
              <a:rPr lang="it-IT" sz="1000">
                <a:solidFill>
                  <a:schemeClr val="bg1"/>
                </a:solidFill>
              </a:rPr>
              <a:t>L’individuao non ne ha coscienza.</a:t>
            </a:r>
          </a:p>
          <a:p>
            <a:r>
              <a:rPr lang="it-IT" sz="1000">
                <a:solidFill>
                  <a:schemeClr val="bg1"/>
                </a:solidFill>
              </a:rPr>
              <a:t>Le pulsioni che qui si trovano non sono realizzate</a:t>
            </a:r>
          </a:p>
          <a:p>
            <a:r>
              <a:rPr lang="it-IT" sz="1000">
                <a:solidFill>
                  <a:schemeClr val="bg1"/>
                </a:solidFill>
              </a:rPr>
              <a:t>Diretamente, ma per essere soddisfatte devono essere</a:t>
            </a:r>
          </a:p>
          <a:p>
            <a:r>
              <a:rPr lang="it-IT" sz="1000">
                <a:solidFill>
                  <a:schemeClr val="bg1"/>
                </a:solidFill>
              </a:rPr>
              <a:t>mascherate, trasformate, camuffate, per mezzo dei meccanismi di difesa usati dall’IO.</a:t>
            </a:r>
          </a:p>
        </p:txBody>
      </p:sp>
      <p:sp>
        <p:nvSpPr>
          <p:cNvPr id="80" name="CasellaDiTesto 79"/>
          <p:cNvSpPr txBox="1"/>
          <p:nvPr/>
        </p:nvSpPr>
        <p:spPr>
          <a:xfrm rot="21046626">
            <a:off x="4692809" y="1663058"/>
            <a:ext cx="2034866" cy="830997"/>
          </a:xfrm>
          <a:prstGeom prst="rect">
            <a:avLst/>
          </a:prstGeom>
          <a:noFill/>
        </p:spPr>
        <p:txBody>
          <a:bodyPr wrap="square" rtlCol="0">
            <a:spAutoFit/>
          </a:bodyPr>
          <a:lstStyle/>
          <a:p>
            <a:r>
              <a:rPr lang="it-IT" sz="1200">
                <a:solidFill>
                  <a:schemeClr val="bg1"/>
                </a:solidFill>
              </a:rPr>
              <a:t>Governato Principi morali</a:t>
            </a:r>
          </a:p>
          <a:p>
            <a:r>
              <a:rPr lang="it-IT" sz="1200">
                <a:solidFill>
                  <a:schemeClr val="bg1"/>
                </a:solidFill>
              </a:rPr>
              <a:t>Internalizzati (interiorizzati).</a:t>
            </a:r>
          </a:p>
          <a:p>
            <a:r>
              <a:rPr lang="it-IT" sz="1200">
                <a:ln w="3175">
                  <a:solidFill>
                    <a:schemeClr val="bg1"/>
                  </a:solidFill>
                </a:ln>
                <a:solidFill>
                  <a:sysClr val="windowText" lastClr="000000"/>
                </a:solidFill>
              </a:rPr>
              <a:t>Inseme</a:t>
            </a:r>
            <a:r>
              <a:rPr lang="it-IT" sz="1200">
                <a:ln w="3175">
                  <a:solidFill>
                    <a:schemeClr val="bg1"/>
                  </a:solidFill>
                </a:ln>
                <a:solidFill>
                  <a:srgbClr val="FFFF00"/>
                </a:solidFill>
              </a:rPr>
              <a:t> </a:t>
            </a:r>
            <a:r>
              <a:rPr lang="it-IT" sz="1200">
                <a:ln w="3175">
                  <a:solidFill>
                    <a:schemeClr val="bg1"/>
                  </a:solidFill>
                </a:ln>
                <a:solidFill>
                  <a:sysClr val="windowText" lastClr="000000"/>
                </a:solidFill>
              </a:rPr>
              <a:t>regole etiche, morali,</a:t>
            </a:r>
          </a:p>
          <a:p>
            <a:r>
              <a:rPr lang="it-IT" sz="1200">
                <a:ln w="3175">
                  <a:solidFill>
                    <a:schemeClr val="bg1"/>
                  </a:solidFill>
                </a:ln>
                <a:solidFill>
                  <a:sysClr val="windowText" lastClr="000000"/>
                </a:solidFill>
              </a:rPr>
              <a:t>Di vita, culturali etc.</a:t>
            </a:r>
          </a:p>
        </p:txBody>
      </p:sp>
      <p:sp>
        <p:nvSpPr>
          <p:cNvPr id="125" name="CasellaDiTesto 124"/>
          <p:cNvSpPr txBox="1"/>
          <p:nvPr/>
        </p:nvSpPr>
        <p:spPr>
          <a:xfrm>
            <a:off x="6816884" y="1548739"/>
            <a:ext cx="1685012" cy="861774"/>
          </a:xfrm>
          <a:prstGeom prst="rect">
            <a:avLst/>
          </a:prstGeom>
          <a:noFill/>
        </p:spPr>
        <p:txBody>
          <a:bodyPr wrap="square" rtlCol="0">
            <a:spAutoFit/>
          </a:bodyPr>
          <a:lstStyle/>
          <a:p>
            <a:r>
              <a:rPr lang="it-IT" sz="1000">
                <a:solidFill>
                  <a:schemeClr val="bg1"/>
                </a:solidFill>
              </a:rPr>
              <a:t>FUNZIONE DEL SUPER-IO.</a:t>
            </a:r>
          </a:p>
          <a:p>
            <a:r>
              <a:rPr lang="it-IT" sz="1000">
                <a:solidFill>
                  <a:schemeClr val="bg1"/>
                </a:solidFill>
              </a:rPr>
              <a:t>Istanze della morale.</a:t>
            </a:r>
          </a:p>
          <a:p>
            <a:r>
              <a:rPr lang="it-IT" sz="1000">
                <a:solidFill>
                  <a:schemeClr val="bg1"/>
                </a:solidFill>
              </a:rPr>
              <a:t>Funzioni di controllo, di censura sulle pulsioni da attuare: di ce NO-Sì-MA</a:t>
            </a:r>
          </a:p>
        </p:txBody>
      </p:sp>
      <p:sp>
        <p:nvSpPr>
          <p:cNvPr id="93" name="Bolla: nuvola 92"/>
          <p:cNvSpPr/>
          <p:nvPr/>
        </p:nvSpPr>
        <p:spPr>
          <a:xfrm>
            <a:off x="8375379" y="746611"/>
            <a:ext cx="1518957" cy="1258091"/>
          </a:xfrm>
          <a:prstGeom prst="cloudCallout">
            <a:avLst>
              <a:gd name="adj1" fmla="val -38949"/>
              <a:gd name="adj2" fmla="val 913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a:t>Chi la vuole cotta e chi cruda.</a:t>
            </a:r>
          </a:p>
          <a:p>
            <a:pPr algn="ctr"/>
            <a:r>
              <a:rPr lang="it-IT" sz="800"/>
              <a:t>Ci risiamo devo usare il trucco dello spostamento per realizzare questo bidogno..</a:t>
            </a:r>
          </a:p>
        </p:txBody>
      </p:sp>
      <p:sp>
        <p:nvSpPr>
          <p:cNvPr id="126" name="CasellaDiTesto 125"/>
          <p:cNvSpPr txBox="1"/>
          <p:nvPr/>
        </p:nvSpPr>
        <p:spPr>
          <a:xfrm>
            <a:off x="7007326" y="3765220"/>
            <a:ext cx="1614346" cy="1785104"/>
          </a:xfrm>
          <a:prstGeom prst="rect">
            <a:avLst/>
          </a:prstGeom>
          <a:noFill/>
        </p:spPr>
        <p:txBody>
          <a:bodyPr wrap="square" rtlCol="0">
            <a:spAutoFit/>
          </a:bodyPr>
          <a:lstStyle/>
          <a:p>
            <a:r>
              <a:rPr lang="it-IT" sz="1000" b="1" u="sng">
                <a:solidFill>
                  <a:schemeClr val="bg1"/>
                </a:solidFill>
              </a:rPr>
              <a:t>FUNZIONE.</a:t>
            </a:r>
          </a:p>
          <a:p>
            <a:r>
              <a:rPr lang="it-IT" sz="1000">
                <a:solidFill>
                  <a:srgbClr val="FFFF00"/>
                </a:solidFill>
              </a:rPr>
              <a:t>Vedere soddisfatti i propri bisogni, i propri istinti.</a:t>
            </a:r>
          </a:p>
          <a:p>
            <a:r>
              <a:rPr lang="it-IT" sz="1000" b="1" u="sng">
                <a:solidFill>
                  <a:schemeClr val="bg1"/>
                </a:solidFill>
              </a:rPr>
              <a:t>REGOLE DELL’ES.</a:t>
            </a:r>
          </a:p>
          <a:p>
            <a:r>
              <a:rPr lang="it-IT" sz="1000">
                <a:solidFill>
                  <a:srgbClr val="FFFF00"/>
                </a:solidFill>
              </a:rPr>
              <a:t>Soddisfazione immediata, ora e subito.</a:t>
            </a:r>
          </a:p>
          <a:p>
            <a:r>
              <a:rPr lang="it-IT" sz="1000">
                <a:solidFill>
                  <a:srgbClr val="FFFF00"/>
                </a:solidFill>
              </a:rPr>
              <a:t>L’ES è amorale, non esistono regole, non esite il bene è male, tutto è lecito.</a:t>
            </a:r>
          </a:p>
          <a:p>
            <a:r>
              <a:rPr lang="it-IT" sz="1000">
                <a:solidFill>
                  <a:srgbClr val="FFFF00"/>
                </a:solidFill>
              </a:rPr>
              <a:t>Non esiste il prinicipio di contraddizione.</a:t>
            </a:r>
          </a:p>
        </p:txBody>
      </p:sp>
      <p:sp>
        <p:nvSpPr>
          <p:cNvPr id="340" name="CasellaDiTesto 339"/>
          <p:cNvSpPr txBox="1"/>
          <p:nvPr/>
        </p:nvSpPr>
        <p:spPr>
          <a:xfrm>
            <a:off x="4797730" y="4203236"/>
            <a:ext cx="2186578" cy="1661993"/>
          </a:xfrm>
          <a:prstGeom prst="rect">
            <a:avLst/>
          </a:prstGeom>
          <a:noFill/>
        </p:spPr>
        <p:txBody>
          <a:bodyPr wrap="square" rtlCol="0">
            <a:spAutoFit/>
          </a:bodyPr>
          <a:lstStyle/>
          <a:p>
            <a:pPr algn="ctr"/>
            <a:r>
              <a:rPr lang="it-IT" sz="1200" b="1" u="sng">
                <a:solidFill>
                  <a:srgbClr val="FFFF00"/>
                </a:solidFill>
              </a:rPr>
              <a:t>Sede:</a:t>
            </a:r>
          </a:p>
          <a:p>
            <a:r>
              <a:rPr lang="it-IT" sz="1000" b="1">
                <a:solidFill>
                  <a:srgbClr val="FFFF00"/>
                </a:solidFill>
              </a:rPr>
              <a:t>ISTINTI DI VITA (Eros) </a:t>
            </a:r>
            <a:r>
              <a:rPr lang="it-IT" sz="1000">
                <a:solidFill>
                  <a:schemeClr val="bg1"/>
                </a:solidFill>
              </a:rPr>
              <a:t>(pulsioni sessuali, e di autoconservazione. Istinto conservazione della specie, istinto di sopravvivenza, etc.)</a:t>
            </a:r>
          </a:p>
          <a:p>
            <a:r>
              <a:rPr lang="it-IT" sz="1000">
                <a:solidFill>
                  <a:srgbClr val="FFFF00"/>
                </a:solidFill>
              </a:rPr>
              <a:t>ISTINTI DI MORTE (Tanatos): (</a:t>
            </a:r>
            <a:r>
              <a:rPr lang="it-IT" sz="1000">
                <a:solidFill>
                  <a:schemeClr val="bg1"/>
                </a:solidFill>
              </a:rPr>
              <a:t>tendenza all’utodistruzione</a:t>
            </a:r>
            <a:r>
              <a:rPr lang="it-IT" sz="1000">
                <a:solidFill>
                  <a:srgbClr val="FFFF00"/>
                </a:solidFill>
              </a:rPr>
              <a:t>)</a:t>
            </a:r>
          </a:p>
          <a:p>
            <a:r>
              <a:rPr lang="it-IT" sz="1000">
                <a:solidFill>
                  <a:schemeClr val="bg1"/>
                </a:solidFill>
              </a:rPr>
              <a:t>Di contenuti repressi o censurati</a:t>
            </a:r>
            <a:br>
              <a:rPr lang="it-IT" sz="1000">
                <a:solidFill>
                  <a:srgbClr val="FFFF00"/>
                </a:solidFill>
              </a:rPr>
            </a:br>
            <a:r>
              <a:rPr lang="it-IT" sz="1000">
                <a:solidFill>
                  <a:srgbClr val="FFFF00"/>
                </a:solidFill>
              </a:rPr>
              <a:t>paure, desideri sessuali, desideri immorali, conflitti, </a:t>
            </a:r>
          </a:p>
        </p:txBody>
      </p:sp>
      <p:sp>
        <p:nvSpPr>
          <p:cNvPr id="341" name="CasellaDiTesto 340"/>
          <p:cNvSpPr txBox="1"/>
          <p:nvPr/>
        </p:nvSpPr>
        <p:spPr>
          <a:xfrm>
            <a:off x="8429458" y="5223739"/>
            <a:ext cx="1444588" cy="1446550"/>
          </a:xfrm>
          <a:prstGeom prst="rect">
            <a:avLst/>
          </a:prstGeom>
          <a:solidFill>
            <a:schemeClr val="accent6">
              <a:lumMod val="20000"/>
              <a:lumOff val="80000"/>
            </a:schemeClr>
          </a:solidFill>
          <a:ln>
            <a:solidFill>
              <a:schemeClr val="bg1">
                <a:lumMod val="50000"/>
              </a:schemeClr>
            </a:solidFill>
          </a:ln>
        </p:spPr>
        <p:txBody>
          <a:bodyPr wrap="square" rtlCol="0">
            <a:spAutoFit/>
          </a:bodyPr>
          <a:lstStyle/>
          <a:p>
            <a:r>
              <a:rPr lang="it-IT" sz="800"/>
              <a:t>Libido è l’energia (la forza) con cui si esprime l’sintinto sessuale che man mano che cresce si trasforma in una pulsione (in una forza) sempre più forte, che tende a risalire nell’IO per essere soddisfatta e tornare così al suo stato iniziale, la soddisfazione di una pulsione riporta a zero lo stato di tensione.</a:t>
            </a:r>
          </a:p>
        </p:txBody>
      </p:sp>
      <p:sp>
        <p:nvSpPr>
          <p:cNvPr id="18" name="CasellaDiTesto 17"/>
          <p:cNvSpPr txBox="1"/>
          <p:nvPr/>
        </p:nvSpPr>
        <p:spPr>
          <a:xfrm>
            <a:off x="4016576" y="5842337"/>
            <a:ext cx="4061023" cy="1015663"/>
          </a:xfrm>
          <a:prstGeom prst="rect">
            <a:avLst/>
          </a:prstGeom>
          <a:solidFill>
            <a:schemeClr val="bg1"/>
          </a:solidFill>
          <a:ln>
            <a:solidFill>
              <a:schemeClr val="bg1">
                <a:lumMod val="50000"/>
              </a:schemeClr>
            </a:solidFill>
          </a:ln>
        </p:spPr>
        <p:txBody>
          <a:bodyPr wrap="square" rtlCol="0">
            <a:spAutoFit/>
          </a:bodyPr>
          <a:lstStyle/>
          <a:p>
            <a:pPr algn="ctr"/>
            <a:r>
              <a:rPr lang="it-IT" sz="1000">
                <a:solidFill>
                  <a:srgbClr val="C00000"/>
                </a:solidFill>
              </a:rPr>
              <a:t>SECONDA TOPICA </a:t>
            </a:r>
            <a:r>
              <a:rPr lang="it-IT" sz="1000"/>
              <a:t>(descrizione) del 1923 (L’Io e l’Es). Con questa descrizione Freud ci dice invece CHI CI ABITA IN QUESTE ZONE, in questi appartamenti. </a:t>
            </a:r>
            <a:r>
              <a:rPr lang="it-IT" sz="1000">
                <a:solidFill>
                  <a:srgbClr val="333333"/>
                </a:solidFill>
                <a:latin typeface="Calibri" panose="020F0502020204030204" pitchFamily="34" charset="0"/>
              </a:rPr>
              <a:t>descrive i rapporti tra queste tre realtà, mostrando come l’equilibrio precario della nostra vita interiore ed esteriore sia dunque lo sfogo di qualcosa che noi non potremo mai comprendere e dominare del tutto</a:t>
            </a:r>
            <a:endParaRPr lang="it-IT" sz="1000"/>
          </a:p>
        </p:txBody>
      </p:sp>
      <p:sp>
        <p:nvSpPr>
          <p:cNvPr id="345" name="Rettangolo 344"/>
          <p:cNvSpPr/>
          <p:nvPr/>
        </p:nvSpPr>
        <p:spPr>
          <a:xfrm>
            <a:off x="1636786" y="10908"/>
            <a:ext cx="8269214" cy="707886"/>
          </a:xfrm>
          <a:prstGeom prst="rect">
            <a:avLst/>
          </a:prstGeom>
          <a:solidFill>
            <a:schemeClr val="accent6">
              <a:lumMod val="20000"/>
              <a:lumOff val="80000"/>
            </a:schemeClr>
          </a:solidFill>
          <a:ln>
            <a:solidFill>
              <a:schemeClr val="bg1">
                <a:lumMod val="50000"/>
              </a:schemeClr>
            </a:solidFill>
          </a:ln>
        </p:spPr>
        <p:txBody>
          <a:bodyPr wrap="square">
            <a:spAutoFit/>
          </a:bodyPr>
          <a:lstStyle/>
          <a:p>
            <a:r>
              <a:rPr lang="it-IT" sz="800"/>
              <a:t>Il povero Io [...] è costretto a servire tre severissimi padroni, deve sforzarsi di mettere d’accordo le loro esigenze e le loro pretese. Queste sono sempre fra loro discordanti e appaiono spesso del tutto incompatibili; nessuna meraviglia se l’Io fallisce così frequentemente nel suo compito. I tre tiranni sono: il mondo esterno, il Super-io, l’Es.</a:t>
            </a:r>
          </a:p>
          <a:p>
            <a:r>
              <a:rPr lang="it-IT" sz="800"/>
              <a:t>L’Io [...] è destinato a rappresentare le richieste del mondo esterno, ma al tempo stesso vuole essere il fedele servitore dell’Es, rimanere con l’Es in buona armonia, raccomandarglisi quale oggetto e attirarne su di sé la </a:t>
            </a:r>
            <a:r>
              <a:rPr lang="it-IT" sz="800" u="sng">
                <a:hlinkClick r:id="rId27"/>
              </a:rPr>
              <a:t>libido</a:t>
            </a:r>
            <a:r>
              <a:rPr lang="it-IT" sz="800"/>
              <a:t>. [...] Aizzato così dall’Es, limitato dal Super-io, respinto dalla realtà, l’Io lotta per venire a capo del suo compito economico di stabilire l’armonia tra le forze e gli influssi che agiscono in lui e su di lui; e si comprende perché tanto spesso non riusciamo a reprimere l’esclamazione: “La vita non è facile!”.</a:t>
            </a:r>
          </a:p>
        </p:txBody>
      </p:sp>
      <p:pic>
        <p:nvPicPr>
          <p:cNvPr id="133" name="Immagine 13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973323" y="5971437"/>
            <a:ext cx="379463" cy="503111"/>
          </a:xfrm>
          <a:prstGeom prst="rect">
            <a:avLst/>
          </a:prstGeom>
        </p:spPr>
      </p:pic>
      <p:pic>
        <p:nvPicPr>
          <p:cNvPr id="134" name="Immagine 13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42606" y="885224"/>
            <a:ext cx="439473" cy="582676"/>
          </a:xfrm>
          <a:prstGeom prst="rect">
            <a:avLst/>
          </a:prstGeom>
        </p:spPr>
      </p:pic>
      <p:pic>
        <p:nvPicPr>
          <p:cNvPr id="135" name="Immagine 13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938905" y="5912824"/>
            <a:ext cx="439473" cy="582676"/>
          </a:xfrm>
          <a:prstGeom prst="rect">
            <a:avLst/>
          </a:prstGeom>
        </p:spPr>
      </p:pic>
      <p:pic>
        <p:nvPicPr>
          <p:cNvPr id="136" name="Immagine 13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71411" y="901011"/>
            <a:ext cx="439473" cy="582676"/>
          </a:xfrm>
          <a:prstGeom prst="rect">
            <a:avLst/>
          </a:prstGeom>
        </p:spPr>
      </p:pic>
      <p:pic>
        <p:nvPicPr>
          <p:cNvPr id="137" name="Immagine 13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973323" y="5896680"/>
            <a:ext cx="439473" cy="582676"/>
          </a:xfrm>
          <a:prstGeom prst="rect">
            <a:avLst/>
          </a:prstGeom>
        </p:spPr>
      </p:pic>
      <p:pic>
        <p:nvPicPr>
          <p:cNvPr id="138" name="Immagine 13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910618" y="3524670"/>
            <a:ext cx="439473" cy="582676"/>
          </a:xfrm>
          <a:prstGeom prst="rect">
            <a:avLst/>
          </a:prstGeom>
        </p:spPr>
      </p:pic>
      <p:pic>
        <p:nvPicPr>
          <p:cNvPr id="139" name="Immagine 13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966912" y="3758084"/>
            <a:ext cx="439473" cy="582676"/>
          </a:xfrm>
          <a:prstGeom prst="rect">
            <a:avLst/>
          </a:prstGeom>
        </p:spPr>
      </p:pic>
      <p:pic>
        <p:nvPicPr>
          <p:cNvPr id="140" name="Immagine 13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993060" y="3721315"/>
            <a:ext cx="439473" cy="582676"/>
          </a:xfrm>
          <a:prstGeom prst="rect">
            <a:avLst/>
          </a:prstGeom>
        </p:spPr>
      </p:pic>
      <p:sp>
        <p:nvSpPr>
          <p:cNvPr id="347" name="Esplosione: 8 punte 346"/>
          <p:cNvSpPr/>
          <p:nvPr/>
        </p:nvSpPr>
        <p:spPr>
          <a:xfrm>
            <a:off x="8596894" y="3500479"/>
            <a:ext cx="1288918" cy="1396264"/>
          </a:xfrm>
          <a:prstGeom prst="irregularSeal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a:t>Se richiesta inaccettabile</a:t>
            </a:r>
          </a:p>
        </p:txBody>
      </p:sp>
      <p:pic>
        <p:nvPicPr>
          <p:cNvPr id="143" name="Immagine 14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989985" y="5895833"/>
            <a:ext cx="439473" cy="582676"/>
          </a:xfrm>
          <a:prstGeom prst="rect">
            <a:avLst/>
          </a:prstGeom>
        </p:spPr>
      </p:pic>
      <p:sp>
        <p:nvSpPr>
          <p:cNvPr id="348" name="Rettangolo con angoli arrotondati 347"/>
          <p:cNvSpPr/>
          <p:nvPr/>
        </p:nvSpPr>
        <p:spPr>
          <a:xfrm>
            <a:off x="8499059" y="2107819"/>
            <a:ext cx="1406941" cy="146003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a:solidFill>
                  <a:schemeClr val="tx1"/>
                </a:solidFill>
              </a:rPr>
              <a:t>Come si può accedere, conosce l’inconscio?</a:t>
            </a:r>
          </a:p>
          <a:p>
            <a:pPr algn="ctr"/>
            <a:r>
              <a:rPr lang="it-IT" sz="1200">
                <a:solidFill>
                  <a:schemeClr val="tx1"/>
                </a:solidFill>
              </a:rPr>
              <a:t>Per mezzo delle associazioni libere, dei sogni, dei lapsus.</a:t>
            </a:r>
          </a:p>
        </p:txBody>
      </p:sp>
      <p:sp>
        <p:nvSpPr>
          <p:cNvPr id="91" name="Figura a mano libera: forma 90"/>
          <p:cNvSpPr/>
          <p:nvPr/>
        </p:nvSpPr>
        <p:spPr>
          <a:xfrm>
            <a:off x="6504479" y="1980744"/>
            <a:ext cx="342678" cy="532737"/>
          </a:xfrm>
          <a:custGeom>
            <a:avLst/>
            <a:gdLst>
              <a:gd name="connsiteX0" fmla="*/ 0 w 342678"/>
              <a:gd name="connsiteY0" fmla="*/ 0 h 532737"/>
              <a:gd name="connsiteX1" fmla="*/ 198783 w 342678"/>
              <a:gd name="connsiteY1" fmla="*/ 55659 h 532737"/>
              <a:gd name="connsiteX2" fmla="*/ 333955 w 342678"/>
              <a:gd name="connsiteY2" fmla="*/ 238539 h 532737"/>
              <a:gd name="connsiteX3" fmla="*/ 318052 w 342678"/>
              <a:gd name="connsiteY3" fmla="*/ 532737 h 532737"/>
            </a:gdLst>
            <a:ahLst/>
            <a:cxnLst>
              <a:cxn ang="0">
                <a:pos x="connsiteX0" y="connsiteY0"/>
              </a:cxn>
              <a:cxn ang="0">
                <a:pos x="connsiteX1" y="connsiteY1"/>
              </a:cxn>
              <a:cxn ang="0">
                <a:pos x="connsiteX2" y="connsiteY2"/>
              </a:cxn>
              <a:cxn ang="0">
                <a:pos x="connsiteX3" y="connsiteY3"/>
              </a:cxn>
            </a:cxnLst>
            <a:rect l="l" t="t" r="r" b="b"/>
            <a:pathLst>
              <a:path w="342678" h="532737">
                <a:moveTo>
                  <a:pt x="0" y="0"/>
                </a:moveTo>
                <a:cubicBezTo>
                  <a:pt x="71562" y="7951"/>
                  <a:pt x="143124" y="15903"/>
                  <a:pt x="198783" y="55659"/>
                </a:cubicBezTo>
                <a:cubicBezTo>
                  <a:pt x="254442" y="95415"/>
                  <a:pt x="314077" y="159026"/>
                  <a:pt x="333955" y="238539"/>
                </a:cubicBezTo>
                <a:cubicBezTo>
                  <a:pt x="353833" y="318052"/>
                  <a:pt x="335942" y="425394"/>
                  <a:pt x="318052" y="532737"/>
                </a:cubicBezTo>
              </a:path>
            </a:pathLst>
          </a:custGeom>
          <a:noFill/>
          <a:ln w="7620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9563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2000"/>
                                        <p:tgtEl>
                                          <p:spTgt spid="35"/>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2000"/>
                                        <p:tgtEl>
                                          <p:spTgt spid="5"/>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par>
                          <p:cTn id="21" fill="hold">
                            <p:stCondLst>
                              <p:cond delay="500"/>
                            </p:stCondLst>
                            <p:childTnLst>
                              <p:par>
                                <p:cTn id="22" presetID="18" presetClass="entr" presetSubtype="6" fill="hold" grpId="0" nodeType="afterEffect">
                                  <p:stCondLst>
                                    <p:cond delay="0"/>
                                  </p:stCondLst>
                                  <p:iterate type="lt">
                                    <p:tmPct val="10000"/>
                                  </p:iterate>
                                  <p:childTnLst>
                                    <p:set>
                                      <p:cBhvr>
                                        <p:cTn id="23" dur="1" fill="hold">
                                          <p:stCondLst>
                                            <p:cond delay="0"/>
                                          </p:stCondLst>
                                        </p:cTn>
                                        <p:tgtEl>
                                          <p:spTgt spid="20"/>
                                        </p:tgtEl>
                                        <p:attrNameLst>
                                          <p:attrName>style.visibility</p:attrName>
                                        </p:attrNameLst>
                                      </p:cBhvr>
                                      <p:to>
                                        <p:strVal val="visible"/>
                                      </p:to>
                                    </p:set>
                                    <p:animEffect transition="in" filter="strips(downRight)">
                                      <p:cBhvr>
                                        <p:cTn id="24" dur="750"/>
                                        <p:tgtEl>
                                          <p:spTgt spid="20"/>
                                        </p:tgtEl>
                                      </p:cBhvr>
                                    </p:animEffect>
                                  </p:childTnLst>
                                </p:cTn>
                              </p:par>
                            </p:childTnLst>
                          </p:cTn>
                        </p:par>
                        <p:par>
                          <p:cTn id="25" fill="hold">
                            <p:stCondLst>
                              <p:cond delay="4025"/>
                            </p:stCondLst>
                            <p:childTnLst>
                              <p:par>
                                <p:cTn id="26" presetID="22" presetClass="entr" presetSubtype="4"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4000"/>
                                        <p:tgtEl>
                                          <p:spTgt spid="4"/>
                                        </p:tgtEl>
                                      </p:cBhvr>
                                    </p:animEffect>
                                  </p:childTnLst>
                                </p:cTn>
                              </p:par>
                              <p:par>
                                <p:cTn id="29" presetID="22" presetClass="entr" presetSubtype="4"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down)">
                                      <p:cBhvr>
                                        <p:cTn id="31" dur="4000"/>
                                        <p:tgtEl>
                                          <p:spTgt spid="33"/>
                                        </p:tgtEl>
                                      </p:cBhvr>
                                    </p:animEffect>
                                  </p:childTnLst>
                                </p:cTn>
                              </p:par>
                            </p:childTnLst>
                          </p:cTn>
                        </p:par>
                        <p:par>
                          <p:cTn id="32" fill="hold">
                            <p:stCondLst>
                              <p:cond delay="8025"/>
                            </p:stCondLst>
                            <p:childTnLst>
                              <p:par>
                                <p:cTn id="33" presetID="18" presetClass="entr" presetSubtype="6"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strips(downRight)">
                                      <p:cBhvr>
                                        <p:cTn id="35" dur="500"/>
                                        <p:tgtEl>
                                          <p:spTgt spid="44"/>
                                        </p:tgtEl>
                                      </p:cBhvr>
                                    </p:animEffect>
                                  </p:childTnLst>
                                </p:cTn>
                              </p:par>
                            </p:childTnLst>
                          </p:cTn>
                        </p:par>
                        <p:par>
                          <p:cTn id="36" fill="hold">
                            <p:stCondLst>
                              <p:cond delay="8525"/>
                            </p:stCondLst>
                            <p:childTnLst>
                              <p:par>
                                <p:cTn id="37" presetID="2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2000"/>
                                        <p:tgtEl>
                                          <p:spTgt spid="12"/>
                                        </p:tgtEl>
                                      </p:cBhvr>
                                    </p:animEffect>
                                  </p:childTnLst>
                                </p:cTn>
                              </p:par>
                            </p:childTnLst>
                          </p:cTn>
                        </p:par>
                        <p:par>
                          <p:cTn id="40" fill="hold">
                            <p:stCondLst>
                              <p:cond delay="10525"/>
                            </p:stCondLst>
                            <p:childTnLst>
                              <p:par>
                                <p:cTn id="41" presetID="22" presetClass="entr" presetSubtype="8"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2000"/>
                                        <p:tgtEl>
                                          <p:spTgt spid="27"/>
                                        </p:tgtEl>
                                      </p:cBhvr>
                                    </p:animEffect>
                                  </p:childTnLst>
                                </p:cTn>
                              </p:par>
                            </p:childTnLst>
                          </p:cTn>
                        </p:par>
                        <p:par>
                          <p:cTn id="44" fill="hold">
                            <p:stCondLst>
                              <p:cond delay="15025"/>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3000"/>
                                        <p:tgtEl>
                                          <p:spTgt spid="10"/>
                                        </p:tgtEl>
                                      </p:cBhvr>
                                    </p:animEffect>
                                  </p:childTnLst>
                                </p:cTn>
                              </p:par>
                            </p:childTnLst>
                          </p:cTn>
                        </p:par>
                        <p:par>
                          <p:cTn id="48" fill="hold">
                            <p:stCondLst>
                              <p:cond delay="18025"/>
                            </p:stCondLst>
                            <p:childTnLst>
                              <p:par>
                                <p:cTn id="49" presetID="22" presetClass="entr" presetSubtype="4"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wipe(down)">
                                      <p:cBhvr>
                                        <p:cTn id="51" dur="1000"/>
                                        <p:tgtEl>
                                          <p:spTgt spid="48"/>
                                        </p:tgtEl>
                                      </p:cBhvr>
                                    </p:animEffect>
                                  </p:childTnLst>
                                </p:cTn>
                              </p:par>
                            </p:childTnLst>
                          </p:cTn>
                        </p:par>
                        <p:par>
                          <p:cTn id="52" fill="hold">
                            <p:stCondLst>
                              <p:cond delay="19025"/>
                            </p:stCondLst>
                            <p:childTnLst>
                              <p:par>
                                <p:cTn id="53" presetID="22" presetClass="entr" presetSubtype="4"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1000"/>
                                        <p:tgtEl>
                                          <p:spTgt spid="7"/>
                                        </p:tgtEl>
                                      </p:cBhvr>
                                    </p:animEffect>
                                  </p:childTnLst>
                                </p:cTn>
                              </p:par>
                            </p:childTnLst>
                          </p:cTn>
                        </p:par>
                        <p:par>
                          <p:cTn id="56" fill="hold">
                            <p:stCondLst>
                              <p:cond delay="20025"/>
                            </p:stCondLst>
                            <p:childTnLst>
                              <p:par>
                                <p:cTn id="57" presetID="22" presetClass="entr" presetSubtype="4"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down)">
                                      <p:cBhvr>
                                        <p:cTn id="59" dur="2000"/>
                                        <p:tgtEl>
                                          <p:spTgt spid="9"/>
                                        </p:tgtEl>
                                      </p:cBhvr>
                                    </p:animEffect>
                                  </p:childTnLst>
                                </p:cTn>
                              </p:par>
                            </p:childTnLst>
                          </p:cTn>
                        </p:par>
                        <p:par>
                          <p:cTn id="60" fill="hold">
                            <p:stCondLst>
                              <p:cond delay="22025"/>
                            </p:stCondLst>
                            <p:childTnLst>
                              <p:par>
                                <p:cTn id="61" presetID="22" presetClass="entr" presetSubtype="4" fill="hold" grpId="0" nodeType="after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wipe(down)">
                                      <p:cBhvr>
                                        <p:cTn id="63" dur="1000"/>
                                        <p:tgtEl>
                                          <p:spTgt spid="2"/>
                                        </p:tgtEl>
                                      </p:cBhvr>
                                    </p:animEffect>
                                  </p:childTnLst>
                                </p:cTn>
                              </p:par>
                            </p:childTnLst>
                          </p:cTn>
                        </p:par>
                        <p:par>
                          <p:cTn id="64" fill="hold">
                            <p:stCondLst>
                              <p:cond delay="23025"/>
                            </p:stCondLst>
                            <p:childTnLst>
                              <p:par>
                                <p:cTn id="65" presetID="22" presetClass="entr" presetSubtype="4"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down)">
                                      <p:cBhvr>
                                        <p:cTn id="67" dur="1000"/>
                                        <p:tgtEl>
                                          <p:spTgt spid="52"/>
                                        </p:tgtEl>
                                      </p:cBhvr>
                                    </p:animEffect>
                                  </p:childTnLst>
                                </p:cTn>
                              </p:par>
                            </p:childTnLst>
                          </p:cTn>
                        </p:par>
                        <p:par>
                          <p:cTn id="68" fill="hold">
                            <p:stCondLst>
                              <p:cond delay="24025"/>
                            </p:stCondLst>
                            <p:childTnLst>
                              <p:par>
                                <p:cTn id="69" presetID="22" presetClass="entr" presetSubtype="4"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down)">
                                      <p:cBhvr>
                                        <p:cTn id="71" dur="2000"/>
                                        <p:tgtEl>
                                          <p:spTgt spid="11"/>
                                        </p:tgtEl>
                                      </p:cBhvr>
                                    </p:animEffect>
                                  </p:childTnLst>
                                </p:cTn>
                              </p:par>
                            </p:childTnLst>
                          </p:cTn>
                        </p:par>
                        <p:par>
                          <p:cTn id="72" fill="hold">
                            <p:stCondLst>
                              <p:cond delay="26025"/>
                            </p:stCondLst>
                            <p:childTnLst>
                              <p:par>
                                <p:cTn id="73" presetID="22" presetClass="entr" presetSubtype="4"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down)">
                                      <p:cBhvr>
                                        <p:cTn id="75" dur="1000"/>
                                        <p:tgtEl>
                                          <p:spTgt spid="51"/>
                                        </p:tgtEl>
                                      </p:cBhvr>
                                    </p:animEffect>
                                  </p:childTnLst>
                                </p:cTn>
                              </p:par>
                            </p:childTnLst>
                          </p:cTn>
                        </p:par>
                        <p:par>
                          <p:cTn id="76" fill="hold">
                            <p:stCondLst>
                              <p:cond delay="27025"/>
                            </p:stCondLst>
                            <p:childTnLst>
                              <p:par>
                                <p:cTn id="77" presetID="22" presetClass="entr" presetSubtype="4"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down)">
                                      <p:cBhvr>
                                        <p:cTn id="79" dur="1000"/>
                                        <p:tgtEl>
                                          <p:spTgt spid="53"/>
                                        </p:tgtEl>
                                      </p:cBhvr>
                                    </p:animEffect>
                                  </p:childTnLst>
                                </p:cTn>
                              </p:par>
                            </p:childTnLst>
                          </p:cTn>
                        </p:par>
                        <p:par>
                          <p:cTn id="80" fill="hold">
                            <p:stCondLst>
                              <p:cond delay="28025"/>
                            </p:stCondLst>
                            <p:childTnLst>
                              <p:par>
                                <p:cTn id="81" presetID="6"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circle(in)">
                                      <p:cBhvr>
                                        <p:cTn id="83" dur="2000"/>
                                        <p:tgtEl>
                                          <p:spTgt spid="54"/>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500"/>
                                        <p:tgtEl>
                                          <p:spTgt spid="54"/>
                                        </p:tgtEl>
                                      </p:cBhvr>
                                    </p:animEffect>
                                    <p:set>
                                      <p:cBhvr>
                                        <p:cTn id="88" dur="1" fill="hold">
                                          <p:stCondLst>
                                            <p:cond delay="499"/>
                                          </p:stCondLst>
                                        </p:cTn>
                                        <p:tgtEl>
                                          <p:spTgt spid="54"/>
                                        </p:tgtEl>
                                        <p:attrNameLst>
                                          <p:attrName>style.visibility</p:attrName>
                                        </p:attrNameLst>
                                      </p:cBhvr>
                                      <p:to>
                                        <p:strVal val="hidden"/>
                                      </p:to>
                                    </p:set>
                                  </p:childTnLst>
                                </p:cTn>
                              </p:par>
                            </p:childTnLst>
                          </p:cTn>
                        </p:par>
                        <p:par>
                          <p:cTn id="89" fill="hold">
                            <p:stCondLst>
                              <p:cond delay="500"/>
                            </p:stCondLst>
                            <p:childTnLst>
                              <p:par>
                                <p:cTn id="90" presetID="18" presetClass="entr" presetSubtype="6" fill="hold" grpId="0" nodeType="after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strips(downRight)">
                                      <p:cBhvr>
                                        <p:cTn id="92" dur="2000"/>
                                        <p:tgtEl>
                                          <p:spTgt spid="45"/>
                                        </p:tgtEl>
                                      </p:cBhvr>
                                    </p:animEffect>
                                  </p:childTnLst>
                                </p:cTn>
                              </p:par>
                            </p:childTnLst>
                          </p:cTn>
                        </p:par>
                        <p:par>
                          <p:cTn id="93" fill="hold">
                            <p:stCondLst>
                              <p:cond delay="2500"/>
                            </p:stCondLst>
                            <p:childTnLst>
                              <p:par>
                                <p:cTn id="94" presetID="22" presetClass="entr" presetSubtype="1" fill="hold" grpId="0" nodeType="after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wipe(up)">
                                      <p:cBhvr>
                                        <p:cTn id="96" dur="2000"/>
                                        <p:tgtEl>
                                          <p:spTgt spid="13"/>
                                        </p:tgtEl>
                                      </p:cBhvr>
                                    </p:animEffect>
                                  </p:childTnLst>
                                </p:cTn>
                              </p:par>
                            </p:childTnLst>
                          </p:cTn>
                        </p:par>
                        <p:par>
                          <p:cTn id="97" fill="hold">
                            <p:stCondLst>
                              <p:cond delay="4500"/>
                            </p:stCondLst>
                            <p:childTnLst>
                              <p:par>
                                <p:cTn id="98" presetID="18" presetClass="entr" presetSubtype="6" fill="hold" grpId="0" nodeType="afterEffect">
                                  <p:stCondLst>
                                    <p:cond delay="0"/>
                                  </p:stCondLst>
                                  <p:childTnLst>
                                    <p:set>
                                      <p:cBhvr>
                                        <p:cTn id="99" dur="1" fill="hold">
                                          <p:stCondLst>
                                            <p:cond delay="0"/>
                                          </p:stCondLst>
                                        </p:cTn>
                                        <p:tgtEl>
                                          <p:spTgt spid="57"/>
                                        </p:tgtEl>
                                        <p:attrNameLst>
                                          <p:attrName>style.visibility</p:attrName>
                                        </p:attrNameLst>
                                      </p:cBhvr>
                                      <p:to>
                                        <p:strVal val="visible"/>
                                      </p:to>
                                    </p:set>
                                    <p:animEffect transition="in" filter="strips(downRight)">
                                      <p:cBhvr>
                                        <p:cTn id="100" dur="2000"/>
                                        <p:tgtEl>
                                          <p:spTgt spid="57"/>
                                        </p:tgtEl>
                                      </p:cBhvr>
                                    </p:animEffect>
                                  </p:childTnLst>
                                </p:cTn>
                              </p:par>
                            </p:childTnLst>
                          </p:cTn>
                        </p:par>
                        <p:par>
                          <p:cTn id="101" fill="hold">
                            <p:stCondLst>
                              <p:cond delay="6500"/>
                            </p:stCondLst>
                            <p:childTnLst>
                              <p:par>
                                <p:cTn id="102" presetID="6" presetClass="entr" presetSubtype="16"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circle(in)">
                                      <p:cBhvr>
                                        <p:cTn id="104" dur="2000"/>
                                        <p:tgtEl>
                                          <p:spTgt spid="32"/>
                                        </p:tgtEl>
                                      </p:cBhvr>
                                    </p:animEffect>
                                  </p:childTnLst>
                                </p:cTn>
                              </p:par>
                            </p:childTnLst>
                          </p:cTn>
                        </p:par>
                        <p:par>
                          <p:cTn id="105" fill="hold">
                            <p:stCondLst>
                              <p:cond delay="8500"/>
                            </p:stCondLst>
                            <p:childTnLst>
                              <p:par>
                                <p:cTn id="106" presetID="18" presetClass="entr" presetSubtype="6" fill="hold" grpId="0" nodeType="afterEffect">
                                  <p:stCondLst>
                                    <p:cond delay="0"/>
                                  </p:stCondLst>
                                  <p:childTnLst>
                                    <p:set>
                                      <p:cBhvr>
                                        <p:cTn id="107" dur="1" fill="hold">
                                          <p:stCondLst>
                                            <p:cond delay="0"/>
                                          </p:stCondLst>
                                        </p:cTn>
                                        <p:tgtEl>
                                          <p:spTgt spid="58"/>
                                        </p:tgtEl>
                                        <p:attrNameLst>
                                          <p:attrName>style.visibility</p:attrName>
                                        </p:attrNameLst>
                                      </p:cBhvr>
                                      <p:to>
                                        <p:strVal val="visible"/>
                                      </p:to>
                                    </p:set>
                                    <p:animEffect transition="in" filter="strips(downRight)">
                                      <p:cBhvr>
                                        <p:cTn id="108" dur="2000"/>
                                        <p:tgtEl>
                                          <p:spTgt spid="58"/>
                                        </p:tgtEl>
                                      </p:cBhvr>
                                    </p:animEffect>
                                  </p:childTnLst>
                                </p:cTn>
                              </p:par>
                            </p:childTnLst>
                          </p:cTn>
                        </p:par>
                        <p:par>
                          <p:cTn id="109" fill="hold">
                            <p:stCondLst>
                              <p:cond delay="10500"/>
                            </p:stCondLst>
                            <p:childTnLst>
                              <p:par>
                                <p:cTn id="110" presetID="22" presetClass="entr" presetSubtype="4" fill="hold" grpId="0" nodeType="afterEffect">
                                  <p:stCondLst>
                                    <p:cond delay="0"/>
                                  </p:stCondLst>
                                  <p:childTnLst>
                                    <p:set>
                                      <p:cBhvr>
                                        <p:cTn id="111" dur="1" fill="hold">
                                          <p:stCondLst>
                                            <p:cond delay="0"/>
                                          </p:stCondLst>
                                        </p:cTn>
                                        <p:tgtEl>
                                          <p:spTgt spid="3"/>
                                        </p:tgtEl>
                                        <p:attrNameLst>
                                          <p:attrName>style.visibility</p:attrName>
                                        </p:attrNameLst>
                                      </p:cBhvr>
                                      <p:to>
                                        <p:strVal val="visible"/>
                                      </p:to>
                                    </p:set>
                                    <p:animEffect transition="in" filter="wipe(down)">
                                      <p:cBhvr>
                                        <p:cTn id="112" dur="500"/>
                                        <p:tgtEl>
                                          <p:spTgt spid="3"/>
                                        </p:tgtEl>
                                      </p:cBhvr>
                                    </p:animEffect>
                                  </p:childTnLst>
                                </p:cTn>
                              </p:par>
                            </p:childTnLst>
                          </p:cTn>
                        </p:par>
                        <p:par>
                          <p:cTn id="113" fill="hold">
                            <p:stCondLst>
                              <p:cond delay="11000"/>
                            </p:stCondLst>
                            <p:childTnLst>
                              <p:par>
                                <p:cTn id="114" presetID="6" presetClass="entr" presetSubtype="16" fill="hold" nodeType="after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circle(in)">
                                      <p:cBhvr>
                                        <p:cTn id="116" dur="2000"/>
                                        <p:tgtEl>
                                          <p:spTgt spid="60"/>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nodeType="clickEffect">
                                  <p:stCondLst>
                                    <p:cond delay="0"/>
                                  </p:stCondLst>
                                  <p:childTnLst>
                                    <p:animEffect transition="out" filter="fade">
                                      <p:cBhvr>
                                        <p:cTn id="120" dur="500"/>
                                        <p:tgtEl>
                                          <p:spTgt spid="60"/>
                                        </p:tgtEl>
                                      </p:cBhvr>
                                    </p:animEffect>
                                    <p:set>
                                      <p:cBhvr>
                                        <p:cTn id="121" dur="1" fill="hold">
                                          <p:stCondLst>
                                            <p:cond delay="499"/>
                                          </p:stCondLst>
                                        </p:cTn>
                                        <p:tgtEl>
                                          <p:spTgt spid="60"/>
                                        </p:tgtEl>
                                        <p:attrNameLst>
                                          <p:attrName>style.visibility</p:attrName>
                                        </p:attrNameLst>
                                      </p:cBhvr>
                                      <p:to>
                                        <p:strVal val="hidden"/>
                                      </p:to>
                                    </p:set>
                                  </p:childTnLst>
                                </p:cTn>
                              </p:par>
                            </p:childTnLst>
                          </p:cTn>
                        </p:par>
                        <p:par>
                          <p:cTn id="122" fill="hold">
                            <p:stCondLst>
                              <p:cond delay="500"/>
                            </p:stCondLst>
                            <p:childTnLst>
                              <p:par>
                                <p:cTn id="123" presetID="16" presetClass="entr" presetSubtype="21" fill="hold" grpId="0" nodeType="afterEffect">
                                  <p:stCondLst>
                                    <p:cond delay="0"/>
                                  </p:stCondLst>
                                  <p:childTnLst>
                                    <p:set>
                                      <p:cBhvr>
                                        <p:cTn id="124" dur="1" fill="hold">
                                          <p:stCondLst>
                                            <p:cond delay="0"/>
                                          </p:stCondLst>
                                        </p:cTn>
                                        <p:tgtEl>
                                          <p:spTgt spid="22"/>
                                        </p:tgtEl>
                                        <p:attrNameLst>
                                          <p:attrName>style.visibility</p:attrName>
                                        </p:attrNameLst>
                                      </p:cBhvr>
                                      <p:to>
                                        <p:strVal val="visible"/>
                                      </p:to>
                                    </p:set>
                                    <p:animEffect transition="in" filter="barn(inVertical)">
                                      <p:cBhvr>
                                        <p:cTn id="125" dur="500"/>
                                        <p:tgtEl>
                                          <p:spTgt spid="22"/>
                                        </p:tgtEl>
                                      </p:cBhvr>
                                    </p:animEffect>
                                  </p:childTnLst>
                                </p:cTn>
                              </p:par>
                            </p:childTnLst>
                          </p:cTn>
                        </p:par>
                        <p:par>
                          <p:cTn id="126" fill="hold">
                            <p:stCondLst>
                              <p:cond delay="1000"/>
                            </p:stCondLst>
                            <p:childTnLst>
                              <p:par>
                                <p:cTn id="127" presetID="16" presetClass="entr" presetSubtype="21" fill="hold" grpId="0" nodeType="afterEffect">
                                  <p:stCondLst>
                                    <p:cond delay="0"/>
                                  </p:stCondLst>
                                  <p:childTnLst>
                                    <p:set>
                                      <p:cBhvr>
                                        <p:cTn id="128" dur="1" fill="hold">
                                          <p:stCondLst>
                                            <p:cond delay="0"/>
                                          </p:stCondLst>
                                        </p:cTn>
                                        <p:tgtEl>
                                          <p:spTgt spid="30"/>
                                        </p:tgtEl>
                                        <p:attrNameLst>
                                          <p:attrName>style.visibility</p:attrName>
                                        </p:attrNameLst>
                                      </p:cBhvr>
                                      <p:to>
                                        <p:strVal val="visible"/>
                                      </p:to>
                                    </p:set>
                                    <p:animEffect transition="in" filter="barn(inVertical)">
                                      <p:cBhvr>
                                        <p:cTn id="129" dur="500"/>
                                        <p:tgtEl>
                                          <p:spTgt spid="30"/>
                                        </p:tgtEl>
                                      </p:cBhvr>
                                    </p:animEffect>
                                  </p:childTnLst>
                                </p:cTn>
                              </p:par>
                            </p:childTnLst>
                          </p:cTn>
                        </p:par>
                        <p:par>
                          <p:cTn id="130" fill="hold">
                            <p:stCondLst>
                              <p:cond delay="1500"/>
                            </p:stCondLst>
                            <p:childTnLst>
                              <p:par>
                                <p:cTn id="131" presetID="26" presetClass="entr" presetSubtype="0" fill="hold" nodeType="after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down)">
                                      <p:cBhvr>
                                        <p:cTn id="133" dur="580">
                                          <p:stCondLst>
                                            <p:cond delay="0"/>
                                          </p:stCondLst>
                                        </p:cTn>
                                        <p:tgtEl>
                                          <p:spTgt spid="36"/>
                                        </p:tgtEl>
                                      </p:cBhvr>
                                    </p:animEffect>
                                    <p:anim calcmode="lin" valueType="num">
                                      <p:cBhvr>
                                        <p:cTn id="134"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39" dur="26">
                                          <p:stCondLst>
                                            <p:cond delay="650"/>
                                          </p:stCondLst>
                                        </p:cTn>
                                        <p:tgtEl>
                                          <p:spTgt spid="36"/>
                                        </p:tgtEl>
                                      </p:cBhvr>
                                      <p:to x="100000" y="60000"/>
                                    </p:animScale>
                                    <p:animScale>
                                      <p:cBhvr>
                                        <p:cTn id="140" dur="166" decel="50000">
                                          <p:stCondLst>
                                            <p:cond delay="676"/>
                                          </p:stCondLst>
                                        </p:cTn>
                                        <p:tgtEl>
                                          <p:spTgt spid="36"/>
                                        </p:tgtEl>
                                      </p:cBhvr>
                                      <p:to x="100000" y="100000"/>
                                    </p:animScale>
                                    <p:animScale>
                                      <p:cBhvr>
                                        <p:cTn id="141" dur="26">
                                          <p:stCondLst>
                                            <p:cond delay="1312"/>
                                          </p:stCondLst>
                                        </p:cTn>
                                        <p:tgtEl>
                                          <p:spTgt spid="36"/>
                                        </p:tgtEl>
                                      </p:cBhvr>
                                      <p:to x="100000" y="80000"/>
                                    </p:animScale>
                                    <p:animScale>
                                      <p:cBhvr>
                                        <p:cTn id="142" dur="166" decel="50000">
                                          <p:stCondLst>
                                            <p:cond delay="1338"/>
                                          </p:stCondLst>
                                        </p:cTn>
                                        <p:tgtEl>
                                          <p:spTgt spid="36"/>
                                        </p:tgtEl>
                                      </p:cBhvr>
                                      <p:to x="100000" y="100000"/>
                                    </p:animScale>
                                    <p:animScale>
                                      <p:cBhvr>
                                        <p:cTn id="143" dur="26">
                                          <p:stCondLst>
                                            <p:cond delay="1642"/>
                                          </p:stCondLst>
                                        </p:cTn>
                                        <p:tgtEl>
                                          <p:spTgt spid="36"/>
                                        </p:tgtEl>
                                      </p:cBhvr>
                                      <p:to x="100000" y="90000"/>
                                    </p:animScale>
                                    <p:animScale>
                                      <p:cBhvr>
                                        <p:cTn id="144" dur="166" decel="50000">
                                          <p:stCondLst>
                                            <p:cond delay="1668"/>
                                          </p:stCondLst>
                                        </p:cTn>
                                        <p:tgtEl>
                                          <p:spTgt spid="36"/>
                                        </p:tgtEl>
                                      </p:cBhvr>
                                      <p:to x="100000" y="100000"/>
                                    </p:animScale>
                                    <p:animScale>
                                      <p:cBhvr>
                                        <p:cTn id="145" dur="26">
                                          <p:stCondLst>
                                            <p:cond delay="1808"/>
                                          </p:stCondLst>
                                        </p:cTn>
                                        <p:tgtEl>
                                          <p:spTgt spid="36"/>
                                        </p:tgtEl>
                                      </p:cBhvr>
                                      <p:to x="100000" y="95000"/>
                                    </p:animScale>
                                    <p:animScale>
                                      <p:cBhvr>
                                        <p:cTn id="146" dur="166" decel="50000">
                                          <p:stCondLst>
                                            <p:cond delay="1834"/>
                                          </p:stCondLst>
                                        </p:cTn>
                                        <p:tgtEl>
                                          <p:spTgt spid="36"/>
                                        </p:tgtEl>
                                      </p:cBhvr>
                                      <p:to x="100000" y="100000"/>
                                    </p:animScale>
                                  </p:childTnLst>
                                </p:cTn>
                              </p:par>
                            </p:childTnLst>
                          </p:cTn>
                        </p:par>
                        <p:par>
                          <p:cTn id="147" fill="hold">
                            <p:stCondLst>
                              <p:cond delay="3500"/>
                            </p:stCondLst>
                            <p:childTnLst>
                              <p:par>
                                <p:cTn id="148" presetID="26" presetClass="entr" presetSubtype="0" fill="hold" nodeType="afterEffect">
                                  <p:stCondLst>
                                    <p:cond delay="0"/>
                                  </p:stCondLst>
                                  <p:childTnLst>
                                    <p:set>
                                      <p:cBhvr>
                                        <p:cTn id="149" dur="1" fill="hold">
                                          <p:stCondLst>
                                            <p:cond delay="0"/>
                                          </p:stCondLst>
                                        </p:cTn>
                                        <p:tgtEl>
                                          <p:spTgt spid="24"/>
                                        </p:tgtEl>
                                        <p:attrNameLst>
                                          <p:attrName>style.visibility</p:attrName>
                                        </p:attrNameLst>
                                      </p:cBhvr>
                                      <p:to>
                                        <p:strVal val="visible"/>
                                      </p:to>
                                    </p:set>
                                    <p:animEffect transition="in" filter="wipe(down)">
                                      <p:cBhvr>
                                        <p:cTn id="150" dur="580">
                                          <p:stCondLst>
                                            <p:cond delay="0"/>
                                          </p:stCondLst>
                                        </p:cTn>
                                        <p:tgtEl>
                                          <p:spTgt spid="24"/>
                                        </p:tgtEl>
                                      </p:cBhvr>
                                    </p:animEffect>
                                    <p:anim calcmode="lin" valueType="num">
                                      <p:cBhvr>
                                        <p:cTn id="151"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52"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53"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54"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55"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56" dur="26">
                                          <p:stCondLst>
                                            <p:cond delay="650"/>
                                          </p:stCondLst>
                                        </p:cTn>
                                        <p:tgtEl>
                                          <p:spTgt spid="24"/>
                                        </p:tgtEl>
                                      </p:cBhvr>
                                      <p:to x="100000" y="60000"/>
                                    </p:animScale>
                                    <p:animScale>
                                      <p:cBhvr>
                                        <p:cTn id="157" dur="166" decel="50000">
                                          <p:stCondLst>
                                            <p:cond delay="676"/>
                                          </p:stCondLst>
                                        </p:cTn>
                                        <p:tgtEl>
                                          <p:spTgt spid="24"/>
                                        </p:tgtEl>
                                      </p:cBhvr>
                                      <p:to x="100000" y="100000"/>
                                    </p:animScale>
                                    <p:animScale>
                                      <p:cBhvr>
                                        <p:cTn id="158" dur="26">
                                          <p:stCondLst>
                                            <p:cond delay="1312"/>
                                          </p:stCondLst>
                                        </p:cTn>
                                        <p:tgtEl>
                                          <p:spTgt spid="24"/>
                                        </p:tgtEl>
                                      </p:cBhvr>
                                      <p:to x="100000" y="80000"/>
                                    </p:animScale>
                                    <p:animScale>
                                      <p:cBhvr>
                                        <p:cTn id="159" dur="166" decel="50000">
                                          <p:stCondLst>
                                            <p:cond delay="1338"/>
                                          </p:stCondLst>
                                        </p:cTn>
                                        <p:tgtEl>
                                          <p:spTgt spid="24"/>
                                        </p:tgtEl>
                                      </p:cBhvr>
                                      <p:to x="100000" y="100000"/>
                                    </p:animScale>
                                    <p:animScale>
                                      <p:cBhvr>
                                        <p:cTn id="160" dur="26">
                                          <p:stCondLst>
                                            <p:cond delay="1642"/>
                                          </p:stCondLst>
                                        </p:cTn>
                                        <p:tgtEl>
                                          <p:spTgt spid="24"/>
                                        </p:tgtEl>
                                      </p:cBhvr>
                                      <p:to x="100000" y="90000"/>
                                    </p:animScale>
                                    <p:animScale>
                                      <p:cBhvr>
                                        <p:cTn id="161" dur="166" decel="50000">
                                          <p:stCondLst>
                                            <p:cond delay="1668"/>
                                          </p:stCondLst>
                                        </p:cTn>
                                        <p:tgtEl>
                                          <p:spTgt spid="24"/>
                                        </p:tgtEl>
                                      </p:cBhvr>
                                      <p:to x="100000" y="100000"/>
                                    </p:animScale>
                                    <p:animScale>
                                      <p:cBhvr>
                                        <p:cTn id="162" dur="26">
                                          <p:stCondLst>
                                            <p:cond delay="1808"/>
                                          </p:stCondLst>
                                        </p:cTn>
                                        <p:tgtEl>
                                          <p:spTgt spid="24"/>
                                        </p:tgtEl>
                                      </p:cBhvr>
                                      <p:to x="100000" y="95000"/>
                                    </p:animScale>
                                    <p:animScale>
                                      <p:cBhvr>
                                        <p:cTn id="163" dur="166" decel="50000">
                                          <p:stCondLst>
                                            <p:cond delay="1834"/>
                                          </p:stCondLst>
                                        </p:cTn>
                                        <p:tgtEl>
                                          <p:spTgt spid="24"/>
                                        </p:tgtEl>
                                      </p:cBhvr>
                                      <p:to x="100000" y="100000"/>
                                    </p:animScale>
                                  </p:childTnLst>
                                </p:cTn>
                              </p:par>
                            </p:childTnLst>
                          </p:cTn>
                        </p:par>
                        <p:par>
                          <p:cTn id="164" fill="hold">
                            <p:stCondLst>
                              <p:cond delay="5500"/>
                            </p:stCondLst>
                            <p:childTnLst>
                              <p:par>
                                <p:cTn id="165" presetID="26" presetClass="entr" presetSubtype="0" fill="hold"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down)">
                                      <p:cBhvr>
                                        <p:cTn id="167" dur="580">
                                          <p:stCondLst>
                                            <p:cond delay="0"/>
                                          </p:stCondLst>
                                        </p:cTn>
                                        <p:tgtEl>
                                          <p:spTgt spid="55"/>
                                        </p:tgtEl>
                                      </p:cBhvr>
                                    </p:animEffect>
                                    <p:anim calcmode="lin" valueType="num">
                                      <p:cBhvr>
                                        <p:cTn id="168"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173" dur="26">
                                          <p:stCondLst>
                                            <p:cond delay="650"/>
                                          </p:stCondLst>
                                        </p:cTn>
                                        <p:tgtEl>
                                          <p:spTgt spid="55"/>
                                        </p:tgtEl>
                                      </p:cBhvr>
                                      <p:to x="100000" y="60000"/>
                                    </p:animScale>
                                    <p:animScale>
                                      <p:cBhvr>
                                        <p:cTn id="174" dur="166" decel="50000">
                                          <p:stCondLst>
                                            <p:cond delay="676"/>
                                          </p:stCondLst>
                                        </p:cTn>
                                        <p:tgtEl>
                                          <p:spTgt spid="55"/>
                                        </p:tgtEl>
                                      </p:cBhvr>
                                      <p:to x="100000" y="100000"/>
                                    </p:animScale>
                                    <p:animScale>
                                      <p:cBhvr>
                                        <p:cTn id="175" dur="26">
                                          <p:stCondLst>
                                            <p:cond delay="1312"/>
                                          </p:stCondLst>
                                        </p:cTn>
                                        <p:tgtEl>
                                          <p:spTgt spid="55"/>
                                        </p:tgtEl>
                                      </p:cBhvr>
                                      <p:to x="100000" y="80000"/>
                                    </p:animScale>
                                    <p:animScale>
                                      <p:cBhvr>
                                        <p:cTn id="176" dur="166" decel="50000">
                                          <p:stCondLst>
                                            <p:cond delay="1338"/>
                                          </p:stCondLst>
                                        </p:cTn>
                                        <p:tgtEl>
                                          <p:spTgt spid="55"/>
                                        </p:tgtEl>
                                      </p:cBhvr>
                                      <p:to x="100000" y="100000"/>
                                    </p:animScale>
                                    <p:animScale>
                                      <p:cBhvr>
                                        <p:cTn id="177" dur="26">
                                          <p:stCondLst>
                                            <p:cond delay="1642"/>
                                          </p:stCondLst>
                                        </p:cTn>
                                        <p:tgtEl>
                                          <p:spTgt spid="55"/>
                                        </p:tgtEl>
                                      </p:cBhvr>
                                      <p:to x="100000" y="90000"/>
                                    </p:animScale>
                                    <p:animScale>
                                      <p:cBhvr>
                                        <p:cTn id="178" dur="166" decel="50000">
                                          <p:stCondLst>
                                            <p:cond delay="1668"/>
                                          </p:stCondLst>
                                        </p:cTn>
                                        <p:tgtEl>
                                          <p:spTgt spid="55"/>
                                        </p:tgtEl>
                                      </p:cBhvr>
                                      <p:to x="100000" y="100000"/>
                                    </p:animScale>
                                    <p:animScale>
                                      <p:cBhvr>
                                        <p:cTn id="179" dur="26">
                                          <p:stCondLst>
                                            <p:cond delay="1808"/>
                                          </p:stCondLst>
                                        </p:cTn>
                                        <p:tgtEl>
                                          <p:spTgt spid="55"/>
                                        </p:tgtEl>
                                      </p:cBhvr>
                                      <p:to x="100000" y="95000"/>
                                    </p:animScale>
                                    <p:animScale>
                                      <p:cBhvr>
                                        <p:cTn id="180" dur="166" decel="50000">
                                          <p:stCondLst>
                                            <p:cond delay="1834"/>
                                          </p:stCondLst>
                                        </p:cTn>
                                        <p:tgtEl>
                                          <p:spTgt spid="55"/>
                                        </p:tgtEl>
                                      </p:cBhvr>
                                      <p:to x="100000" y="100000"/>
                                    </p:animScale>
                                  </p:childTnLst>
                                </p:cTn>
                              </p:par>
                            </p:childTnLst>
                          </p:cTn>
                        </p:par>
                        <p:par>
                          <p:cTn id="181" fill="hold">
                            <p:stCondLst>
                              <p:cond delay="7500"/>
                            </p:stCondLst>
                            <p:childTnLst>
                              <p:par>
                                <p:cTn id="182" presetID="26" presetClass="entr" presetSubtype="0" fill="hold" nodeType="afterEffect">
                                  <p:stCondLst>
                                    <p:cond delay="0"/>
                                  </p:stCondLst>
                                  <p:childTnLst>
                                    <p:set>
                                      <p:cBhvr>
                                        <p:cTn id="183" dur="1" fill="hold">
                                          <p:stCondLst>
                                            <p:cond delay="0"/>
                                          </p:stCondLst>
                                        </p:cTn>
                                        <p:tgtEl>
                                          <p:spTgt spid="29"/>
                                        </p:tgtEl>
                                        <p:attrNameLst>
                                          <p:attrName>style.visibility</p:attrName>
                                        </p:attrNameLst>
                                      </p:cBhvr>
                                      <p:to>
                                        <p:strVal val="visible"/>
                                      </p:to>
                                    </p:set>
                                    <p:animEffect transition="in" filter="wipe(down)">
                                      <p:cBhvr>
                                        <p:cTn id="184" dur="580">
                                          <p:stCondLst>
                                            <p:cond delay="0"/>
                                          </p:stCondLst>
                                        </p:cTn>
                                        <p:tgtEl>
                                          <p:spTgt spid="29"/>
                                        </p:tgtEl>
                                      </p:cBhvr>
                                    </p:animEffect>
                                    <p:anim calcmode="lin" valueType="num">
                                      <p:cBhvr>
                                        <p:cTn id="185"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86"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87"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88"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89"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90" dur="26">
                                          <p:stCondLst>
                                            <p:cond delay="650"/>
                                          </p:stCondLst>
                                        </p:cTn>
                                        <p:tgtEl>
                                          <p:spTgt spid="29"/>
                                        </p:tgtEl>
                                      </p:cBhvr>
                                      <p:to x="100000" y="60000"/>
                                    </p:animScale>
                                    <p:animScale>
                                      <p:cBhvr>
                                        <p:cTn id="191" dur="166" decel="50000">
                                          <p:stCondLst>
                                            <p:cond delay="676"/>
                                          </p:stCondLst>
                                        </p:cTn>
                                        <p:tgtEl>
                                          <p:spTgt spid="29"/>
                                        </p:tgtEl>
                                      </p:cBhvr>
                                      <p:to x="100000" y="100000"/>
                                    </p:animScale>
                                    <p:animScale>
                                      <p:cBhvr>
                                        <p:cTn id="192" dur="26">
                                          <p:stCondLst>
                                            <p:cond delay="1312"/>
                                          </p:stCondLst>
                                        </p:cTn>
                                        <p:tgtEl>
                                          <p:spTgt spid="29"/>
                                        </p:tgtEl>
                                      </p:cBhvr>
                                      <p:to x="100000" y="80000"/>
                                    </p:animScale>
                                    <p:animScale>
                                      <p:cBhvr>
                                        <p:cTn id="193" dur="166" decel="50000">
                                          <p:stCondLst>
                                            <p:cond delay="1338"/>
                                          </p:stCondLst>
                                        </p:cTn>
                                        <p:tgtEl>
                                          <p:spTgt spid="29"/>
                                        </p:tgtEl>
                                      </p:cBhvr>
                                      <p:to x="100000" y="100000"/>
                                    </p:animScale>
                                    <p:animScale>
                                      <p:cBhvr>
                                        <p:cTn id="194" dur="26">
                                          <p:stCondLst>
                                            <p:cond delay="1642"/>
                                          </p:stCondLst>
                                        </p:cTn>
                                        <p:tgtEl>
                                          <p:spTgt spid="29"/>
                                        </p:tgtEl>
                                      </p:cBhvr>
                                      <p:to x="100000" y="90000"/>
                                    </p:animScale>
                                    <p:animScale>
                                      <p:cBhvr>
                                        <p:cTn id="195" dur="166" decel="50000">
                                          <p:stCondLst>
                                            <p:cond delay="1668"/>
                                          </p:stCondLst>
                                        </p:cTn>
                                        <p:tgtEl>
                                          <p:spTgt spid="29"/>
                                        </p:tgtEl>
                                      </p:cBhvr>
                                      <p:to x="100000" y="100000"/>
                                    </p:animScale>
                                    <p:animScale>
                                      <p:cBhvr>
                                        <p:cTn id="196" dur="26">
                                          <p:stCondLst>
                                            <p:cond delay="1808"/>
                                          </p:stCondLst>
                                        </p:cTn>
                                        <p:tgtEl>
                                          <p:spTgt spid="29"/>
                                        </p:tgtEl>
                                      </p:cBhvr>
                                      <p:to x="100000" y="95000"/>
                                    </p:animScale>
                                    <p:animScale>
                                      <p:cBhvr>
                                        <p:cTn id="197" dur="166" decel="50000">
                                          <p:stCondLst>
                                            <p:cond delay="1834"/>
                                          </p:stCondLst>
                                        </p:cTn>
                                        <p:tgtEl>
                                          <p:spTgt spid="29"/>
                                        </p:tgtEl>
                                      </p:cBhvr>
                                      <p:to x="100000" y="100000"/>
                                    </p:animScale>
                                  </p:childTnLst>
                                </p:cTn>
                              </p:par>
                            </p:childTnLst>
                          </p:cTn>
                        </p:par>
                        <p:par>
                          <p:cTn id="198" fill="hold">
                            <p:stCondLst>
                              <p:cond delay="9500"/>
                            </p:stCondLst>
                            <p:childTnLst>
                              <p:par>
                                <p:cTn id="199" presetID="26" presetClass="entr" presetSubtype="0" fill="hold" nodeType="afterEffect">
                                  <p:stCondLst>
                                    <p:cond delay="0"/>
                                  </p:stCondLst>
                                  <p:childTnLst>
                                    <p:set>
                                      <p:cBhvr>
                                        <p:cTn id="200" dur="1" fill="hold">
                                          <p:stCondLst>
                                            <p:cond delay="0"/>
                                          </p:stCondLst>
                                        </p:cTn>
                                        <p:tgtEl>
                                          <p:spTgt spid="37"/>
                                        </p:tgtEl>
                                        <p:attrNameLst>
                                          <p:attrName>style.visibility</p:attrName>
                                        </p:attrNameLst>
                                      </p:cBhvr>
                                      <p:to>
                                        <p:strVal val="visible"/>
                                      </p:to>
                                    </p:set>
                                    <p:animEffect transition="in" filter="wipe(down)">
                                      <p:cBhvr>
                                        <p:cTn id="201" dur="580">
                                          <p:stCondLst>
                                            <p:cond delay="0"/>
                                          </p:stCondLst>
                                        </p:cTn>
                                        <p:tgtEl>
                                          <p:spTgt spid="37"/>
                                        </p:tgtEl>
                                      </p:cBhvr>
                                    </p:animEffect>
                                    <p:anim calcmode="lin" valueType="num">
                                      <p:cBhvr>
                                        <p:cTn id="202"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03"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04"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05"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06"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07" dur="26">
                                          <p:stCondLst>
                                            <p:cond delay="650"/>
                                          </p:stCondLst>
                                        </p:cTn>
                                        <p:tgtEl>
                                          <p:spTgt spid="37"/>
                                        </p:tgtEl>
                                      </p:cBhvr>
                                      <p:to x="100000" y="60000"/>
                                    </p:animScale>
                                    <p:animScale>
                                      <p:cBhvr>
                                        <p:cTn id="208" dur="166" decel="50000">
                                          <p:stCondLst>
                                            <p:cond delay="676"/>
                                          </p:stCondLst>
                                        </p:cTn>
                                        <p:tgtEl>
                                          <p:spTgt spid="37"/>
                                        </p:tgtEl>
                                      </p:cBhvr>
                                      <p:to x="100000" y="100000"/>
                                    </p:animScale>
                                    <p:animScale>
                                      <p:cBhvr>
                                        <p:cTn id="209" dur="26">
                                          <p:stCondLst>
                                            <p:cond delay="1312"/>
                                          </p:stCondLst>
                                        </p:cTn>
                                        <p:tgtEl>
                                          <p:spTgt spid="37"/>
                                        </p:tgtEl>
                                      </p:cBhvr>
                                      <p:to x="100000" y="80000"/>
                                    </p:animScale>
                                    <p:animScale>
                                      <p:cBhvr>
                                        <p:cTn id="210" dur="166" decel="50000">
                                          <p:stCondLst>
                                            <p:cond delay="1338"/>
                                          </p:stCondLst>
                                        </p:cTn>
                                        <p:tgtEl>
                                          <p:spTgt spid="37"/>
                                        </p:tgtEl>
                                      </p:cBhvr>
                                      <p:to x="100000" y="100000"/>
                                    </p:animScale>
                                    <p:animScale>
                                      <p:cBhvr>
                                        <p:cTn id="211" dur="26">
                                          <p:stCondLst>
                                            <p:cond delay="1642"/>
                                          </p:stCondLst>
                                        </p:cTn>
                                        <p:tgtEl>
                                          <p:spTgt spid="37"/>
                                        </p:tgtEl>
                                      </p:cBhvr>
                                      <p:to x="100000" y="90000"/>
                                    </p:animScale>
                                    <p:animScale>
                                      <p:cBhvr>
                                        <p:cTn id="212" dur="166" decel="50000">
                                          <p:stCondLst>
                                            <p:cond delay="1668"/>
                                          </p:stCondLst>
                                        </p:cTn>
                                        <p:tgtEl>
                                          <p:spTgt spid="37"/>
                                        </p:tgtEl>
                                      </p:cBhvr>
                                      <p:to x="100000" y="100000"/>
                                    </p:animScale>
                                    <p:animScale>
                                      <p:cBhvr>
                                        <p:cTn id="213" dur="26">
                                          <p:stCondLst>
                                            <p:cond delay="1808"/>
                                          </p:stCondLst>
                                        </p:cTn>
                                        <p:tgtEl>
                                          <p:spTgt spid="37"/>
                                        </p:tgtEl>
                                      </p:cBhvr>
                                      <p:to x="100000" y="95000"/>
                                    </p:animScale>
                                    <p:animScale>
                                      <p:cBhvr>
                                        <p:cTn id="214" dur="166" decel="50000">
                                          <p:stCondLst>
                                            <p:cond delay="1834"/>
                                          </p:stCondLst>
                                        </p:cTn>
                                        <p:tgtEl>
                                          <p:spTgt spid="37"/>
                                        </p:tgtEl>
                                      </p:cBhvr>
                                      <p:to x="100000" y="100000"/>
                                    </p:animScale>
                                  </p:childTnLst>
                                </p:cTn>
                              </p:par>
                            </p:childTnLst>
                          </p:cTn>
                        </p:par>
                        <p:par>
                          <p:cTn id="215" fill="hold">
                            <p:stCondLst>
                              <p:cond delay="11500"/>
                            </p:stCondLst>
                            <p:childTnLst>
                              <p:par>
                                <p:cTn id="216" presetID="26" presetClass="entr" presetSubtype="0" fill="hold" nodeType="afterEffect">
                                  <p:stCondLst>
                                    <p:cond delay="0"/>
                                  </p:stCondLst>
                                  <p:childTnLst>
                                    <p:set>
                                      <p:cBhvr>
                                        <p:cTn id="217" dur="1" fill="hold">
                                          <p:stCondLst>
                                            <p:cond delay="0"/>
                                          </p:stCondLst>
                                        </p:cTn>
                                        <p:tgtEl>
                                          <p:spTgt spid="28"/>
                                        </p:tgtEl>
                                        <p:attrNameLst>
                                          <p:attrName>style.visibility</p:attrName>
                                        </p:attrNameLst>
                                      </p:cBhvr>
                                      <p:to>
                                        <p:strVal val="visible"/>
                                      </p:to>
                                    </p:set>
                                    <p:animEffect transition="in" filter="wipe(down)">
                                      <p:cBhvr>
                                        <p:cTn id="218" dur="580">
                                          <p:stCondLst>
                                            <p:cond delay="0"/>
                                          </p:stCondLst>
                                        </p:cTn>
                                        <p:tgtEl>
                                          <p:spTgt spid="28"/>
                                        </p:tgtEl>
                                      </p:cBhvr>
                                    </p:animEffect>
                                    <p:anim calcmode="lin" valueType="num">
                                      <p:cBhvr>
                                        <p:cTn id="219"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20"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21"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222"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223"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224" dur="26">
                                          <p:stCondLst>
                                            <p:cond delay="650"/>
                                          </p:stCondLst>
                                        </p:cTn>
                                        <p:tgtEl>
                                          <p:spTgt spid="28"/>
                                        </p:tgtEl>
                                      </p:cBhvr>
                                      <p:to x="100000" y="60000"/>
                                    </p:animScale>
                                    <p:animScale>
                                      <p:cBhvr>
                                        <p:cTn id="225" dur="166" decel="50000">
                                          <p:stCondLst>
                                            <p:cond delay="676"/>
                                          </p:stCondLst>
                                        </p:cTn>
                                        <p:tgtEl>
                                          <p:spTgt spid="28"/>
                                        </p:tgtEl>
                                      </p:cBhvr>
                                      <p:to x="100000" y="100000"/>
                                    </p:animScale>
                                    <p:animScale>
                                      <p:cBhvr>
                                        <p:cTn id="226" dur="26">
                                          <p:stCondLst>
                                            <p:cond delay="1312"/>
                                          </p:stCondLst>
                                        </p:cTn>
                                        <p:tgtEl>
                                          <p:spTgt spid="28"/>
                                        </p:tgtEl>
                                      </p:cBhvr>
                                      <p:to x="100000" y="80000"/>
                                    </p:animScale>
                                    <p:animScale>
                                      <p:cBhvr>
                                        <p:cTn id="227" dur="166" decel="50000">
                                          <p:stCondLst>
                                            <p:cond delay="1338"/>
                                          </p:stCondLst>
                                        </p:cTn>
                                        <p:tgtEl>
                                          <p:spTgt spid="28"/>
                                        </p:tgtEl>
                                      </p:cBhvr>
                                      <p:to x="100000" y="100000"/>
                                    </p:animScale>
                                    <p:animScale>
                                      <p:cBhvr>
                                        <p:cTn id="228" dur="26">
                                          <p:stCondLst>
                                            <p:cond delay="1642"/>
                                          </p:stCondLst>
                                        </p:cTn>
                                        <p:tgtEl>
                                          <p:spTgt spid="28"/>
                                        </p:tgtEl>
                                      </p:cBhvr>
                                      <p:to x="100000" y="90000"/>
                                    </p:animScale>
                                    <p:animScale>
                                      <p:cBhvr>
                                        <p:cTn id="229" dur="166" decel="50000">
                                          <p:stCondLst>
                                            <p:cond delay="1668"/>
                                          </p:stCondLst>
                                        </p:cTn>
                                        <p:tgtEl>
                                          <p:spTgt spid="28"/>
                                        </p:tgtEl>
                                      </p:cBhvr>
                                      <p:to x="100000" y="100000"/>
                                    </p:animScale>
                                    <p:animScale>
                                      <p:cBhvr>
                                        <p:cTn id="230" dur="26">
                                          <p:stCondLst>
                                            <p:cond delay="1808"/>
                                          </p:stCondLst>
                                        </p:cTn>
                                        <p:tgtEl>
                                          <p:spTgt spid="28"/>
                                        </p:tgtEl>
                                      </p:cBhvr>
                                      <p:to x="100000" y="95000"/>
                                    </p:animScale>
                                    <p:animScale>
                                      <p:cBhvr>
                                        <p:cTn id="231" dur="166" decel="50000">
                                          <p:stCondLst>
                                            <p:cond delay="1834"/>
                                          </p:stCondLst>
                                        </p:cTn>
                                        <p:tgtEl>
                                          <p:spTgt spid="28"/>
                                        </p:tgtEl>
                                      </p:cBhvr>
                                      <p:to x="100000" y="100000"/>
                                    </p:animScale>
                                  </p:childTnLst>
                                </p:cTn>
                              </p:par>
                            </p:childTnLst>
                          </p:cTn>
                        </p:par>
                        <p:par>
                          <p:cTn id="232" fill="hold">
                            <p:stCondLst>
                              <p:cond delay="13500"/>
                            </p:stCondLst>
                            <p:childTnLst>
                              <p:par>
                                <p:cTn id="233" presetID="18" presetClass="entr" presetSubtype="6" fill="hold" grpId="0" nodeType="afterEffect">
                                  <p:stCondLst>
                                    <p:cond delay="0"/>
                                  </p:stCondLst>
                                  <p:childTnLst>
                                    <p:set>
                                      <p:cBhvr>
                                        <p:cTn id="234" dur="1" fill="hold">
                                          <p:stCondLst>
                                            <p:cond delay="0"/>
                                          </p:stCondLst>
                                        </p:cTn>
                                        <p:tgtEl>
                                          <p:spTgt spid="25"/>
                                        </p:tgtEl>
                                        <p:attrNameLst>
                                          <p:attrName>style.visibility</p:attrName>
                                        </p:attrNameLst>
                                      </p:cBhvr>
                                      <p:to>
                                        <p:strVal val="visible"/>
                                      </p:to>
                                    </p:set>
                                    <p:animEffect transition="in" filter="strips(downRight)">
                                      <p:cBhvr>
                                        <p:cTn id="235" dur="500"/>
                                        <p:tgtEl>
                                          <p:spTgt spid="25"/>
                                        </p:tgtEl>
                                      </p:cBhvr>
                                    </p:animEffect>
                                  </p:childTnLst>
                                </p:cTn>
                              </p:par>
                              <p:par>
                                <p:cTn id="236" presetID="18" presetClass="entr" presetSubtype="6" fill="hold" grpId="0" nodeType="withEffect">
                                  <p:stCondLst>
                                    <p:cond delay="0"/>
                                  </p:stCondLst>
                                  <p:iterate type="lt">
                                    <p:tmPct val="10000"/>
                                  </p:iterate>
                                  <p:childTnLst>
                                    <p:set>
                                      <p:cBhvr>
                                        <p:cTn id="237" dur="1" fill="hold">
                                          <p:stCondLst>
                                            <p:cond delay="0"/>
                                          </p:stCondLst>
                                        </p:cTn>
                                        <p:tgtEl>
                                          <p:spTgt spid="6"/>
                                        </p:tgtEl>
                                        <p:attrNameLst>
                                          <p:attrName>style.visibility</p:attrName>
                                        </p:attrNameLst>
                                      </p:cBhvr>
                                      <p:to>
                                        <p:strVal val="visible"/>
                                      </p:to>
                                    </p:set>
                                    <p:animEffect transition="in" filter="strips(downRight)">
                                      <p:cBhvr>
                                        <p:cTn id="238" dur="500"/>
                                        <p:tgtEl>
                                          <p:spTgt spid="6"/>
                                        </p:tgtEl>
                                      </p:cBhvr>
                                    </p:animEffect>
                                  </p:childTnLst>
                                </p:cTn>
                              </p:par>
                            </p:childTnLst>
                          </p:cTn>
                        </p:par>
                        <p:par>
                          <p:cTn id="239" fill="hold">
                            <p:stCondLst>
                              <p:cond delay="42450"/>
                            </p:stCondLst>
                            <p:childTnLst>
                              <p:par>
                                <p:cTn id="240" presetID="6" presetClass="entr" presetSubtype="16" fill="hold" nodeType="afterEffect">
                                  <p:stCondLst>
                                    <p:cond delay="0"/>
                                  </p:stCondLst>
                                  <p:childTnLst>
                                    <p:set>
                                      <p:cBhvr>
                                        <p:cTn id="241" dur="1" fill="hold">
                                          <p:stCondLst>
                                            <p:cond delay="0"/>
                                          </p:stCondLst>
                                        </p:cTn>
                                        <p:tgtEl>
                                          <p:spTgt spid="133"/>
                                        </p:tgtEl>
                                        <p:attrNameLst>
                                          <p:attrName>style.visibility</p:attrName>
                                        </p:attrNameLst>
                                      </p:cBhvr>
                                      <p:to>
                                        <p:strVal val="visible"/>
                                      </p:to>
                                    </p:set>
                                    <p:animEffect transition="in" filter="circle(in)">
                                      <p:cBhvr>
                                        <p:cTn id="242" dur="2000"/>
                                        <p:tgtEl>
                                          <p:spTgt spid="133"/>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xit" presetSubtype="0" fill="hold" nodeType="clickEffect">
                                  <p:stCondLst>
                                    <p:cond delay="0"/>
                                  </p:stCondLst>
                                  <p:childTnLst>
                                    <p:animEffect transition="out" filter="fade">
                                      <p:cBhvr>
                                        <p:cTn id="246" dur="500"/>
                                        <p:tgtEl>
                                          <p:spTgt spid="133"/>
                                        </p:tgtEl>
                                      </p:cBhvr>
                                    </p:animEffect>
                                    <p:set>
                                      <p:cBhvr>
                                        <p:cTn id="247" dur="1" fill="hold">
                                          <p:stCondLst>
                                            <p:cond delay="499"/>
                                          </p:stCondLst>
                                        </p:cTn>
                                        <p:tgtEl>
                                          <p:spTgt spid="133"/>
                                        </p:tgtEl>
                                        <p:attrNameLst>
                                          <p:attrName>style.visibility</p:attrName>
                                        </p:attrNameLst>
                                      </p:cBhvr>
                                      <p:to>
                                        <p:strVal val="hidden"/>
                                      </p:to>
                                    </p:set>
                                  </p:childTnLst>
                                </p:cTn>
                              </p:par>
                            </p:childTnLst>
                          </p:cTn>
                        </p:par>
                        <p:par>
                          <p:cTn id="248" fill="hold">
                            <p:stCondLst>
                              <p:cond delay="500"/>
                            </p:stCondLst>
                            <p:childTnLst>
                              <p:par>
                                <p:cTn id="249" presetID="16" presetClass="entr" presetSubtype="21" fill="hold" grpId="0" nodeType="afterEffect">
                                  <p:stCondLst>
                                    <p:cond delay="0"/>
                                  </p:stCondLst>
                                  <p:childTnLst>
                                    <p:set>
                                      <p:cBhvr>
                                        <p:cTn id="250" dur="1" fill="hold">
                                          <p:stCondLst>
                                            <p:cond delay="0"/>
                                          </p:stCondLst>
                                        </p:cTn>
                                        <p:tgtEl>
                                          <p:spTgt spid="18"/>
                                        </p:tgtEl>
                                        <p:attrNameLst>
                                          <p:attrName>style.visibility</p:attrName>
                                        </p:attrNameLst>
                                      </p:cBhvr>
                                      <p:to>
                                        <p:strVal val="visible"/>
                                      </p:to>
                                    </p:set>
                                    <p:animEffect transition="in" filter="barn(inVertical)">
                                      <p:cBhvr>
                                        <p:cTn id="251" dur="2000"/>
                                        <p:tgtEl>
                                          <p:spTgt spid="18"/>
                                        </p:tgtEl>
                                      </p:cBhvr>
                                    </p:animEffect>
                                  </p:childTnLst>
                                </p:cTn>
                              </p:par>
                            </p:childTnLst>
                          </p:cTn>
                        </p:par>
                        <p:par>
                          <p:cTn id="252" fill="hold">
                            <p:stCondLst>
                              <p:cond delay="2500"/>
                            </p:stCondLst>
                            <p:childTnLst>
                              <p:par>
                                <p:cTn id="253" presetID="22" presetClass="entr" presetSubtype="4" fill="hold" nodeType="afterEffect">
                                  <p:stCondLst>
                                    <p:cond delay="0"/>
                                  </p:stCondLst>
                                  <p:childTnLst>
                                    <p:set>
                                      <p:cBhvr>
                                        <p:cTn id="254" dur="1" fill="hold">
                                          <p:stCondLst>
                                            <p:cond delay="0"/>
                                          </p:stCondLst>
                                        </p:cTn>
                                        <p:tgtEl>
                                          <p:spTgt spid="56"/>
                                        </p:tgtEl>
                                        <p:attrNameLst>
                                          <p:attrName>style.visibility</p:attrName>
                                        </p:attrNameLst>
                                      </p:cBhvr>
                                      <p:to>
                                        <p:strVal val="visible"/>
                                      </p:to>
                                    </p:set>
                                    <p:animEffect transition="in" filter="wipe(down)">
                                      <p:cBhvr>
                                        <p:cTn id="255" dur="2000"/>
                                        <p:tgtEl>
                                          <p:spTgt spid="56"/>
                                        </p:tgtEl>
                                      </p:cBhvr>
                                    </p:animEffect>
                                  </p:childTnLst>
                                </p:cTn>
                              </p:par>
                            </p:childTnLst>
                          </p:cTn>
                        </p:par>
                        <p:par>
                          <p:cTn id="256" fill="hold">
                            <p:stCondLst>
                              <p:cond delay="4500"/>
                            </p:stCondLst>
                            <p:childTnLst>
                              <p:par>
                                <p:cTn id="257" presetID="6" presetClass="entr" presetSubtype="16" fill="hold" nodeType="afterEffect">
                                  <p:stCondLst>
                                    <p:cond delay="0"/>
                                  </p:stCondLst>
                                  <p:childTnLst>
                                    <p:set>
                                      <p:cBhvr>
                                        <p:cTn id="258" dur="1" fill="hold">
                                          <p:stCondLst>
                                            <p:cond delay="0"/>
                                          </p:stCondLst>
                                        </p:cTn>
                                        <p:tgtEl>
                                          <p:spTgt spid="134"/>
                                        </p:tgtEl>
                                        <p:attrNameLst>
                                          <p:attrName>style.visibility</p:attrName>
                                        </p:attrNameLst>
                                      </p:cBhvr>
                                      <p:to>
                                        <p:strVal val="visible"/>
                                      </p:to>
                                    </p:set>
                                    <p:animEffect transition="in" filter="circle(in)">
                                      <p:cBhvr>
                                        <p:cTn id="259" dur="2000"/>
                                        <p:tgtEl>
                                          <p:spTgt spid="134"/>
                                        </p:tgtEl>
                                      </p:cBhvr>
                                    </p:animEffect>
                                  </p:childTnLst>
                                </p:cTn>
                              </p:par>
                            </p:childTnLst>
                          </p:cTn>
                        </p:par>
                      </p:childTnLst>
                    </p:cTn>
                  </p:par>
                  <p:par>
                    <p:cTn id="260" fill="hold">
                      <p:stCondLst>
                        <p:cond delay="indefinite"/>
                      </p:stCondLst>
                      <p:childTnLst>
                        <p:par>
                          <p:cTn id="261" fill="hold">
                            <p:stCondLst>
                              <p:cond delay="0"/>
                            </p:stCondLst>
                            <p:childTnLst>
                              <p:par>
                                <p:cTn id="262" presetID="10" presetClass="exit" presetSubtype="0" fill="hold" nodeType="clickEffect">
                                  <p:stCondLst>
                                    <p:cond delay="0"/>
                                  </p:stCondLst>
                                  <p:childTnLst>
                                    <p:animEffect transition="out" filter="fade">
                                      <p:cBhvr>
                                        <p:cTn id="263" dur="500"/>
                                        <p:tgtEl>
                                          <p:spTgt spid="134"/>
                                        </p:tgtEl>
                                      </p:cBhvr>
                                    </p:animEffect>
                                    <p:set>
                                      <p:cBhvr>
                                        <p:cTn id="264" dur="1" fill="hold">
                                          <p:stCondLst>
                                            <p:cond delay="499"/>
                                          </p:stCondLst>
                                        </p:cTn>
                                        <p:tgtEl>
                                          <p:spTgt spid="134"/>
                                        </p:tgtEl>
                                        <p:attrNameLst>
                                          <p:attrName>style.visibility</p:attrName>
                                        </p:attrNameLst>
                                      </p:cBhvr>
                                      <p:to>
                                        <p:strVal val="hidden"/>
                                      </p:to>
                                    </p:set>
                                  </p:childTnLst>
                                </p:cTn>
                              </p:par>
                            </p:childTnLst>
                          </p:cTn>
                        </p:par>
                        <p:par>
                          <p:cTn id="265" fill="hold">
                            <p:stCondLst>
                              <p:cond delay="500"/>
                            </p:stCondLst>
                            <p:childTnLst>
                              <p:par>
                                <p:cTn id="266" presetID="21" presetClass="entr" presetSubtype="1" fill="hold" grpId="0" nodeType="afterEffect">
                                  <p:stCondLst>
                                    <p:cond delay="0"/>
                                  </p:stCondLst>
                                  <p:childTnLst>
                                    <p:set>
                                      <p:cBhvr>
                                        <p:cTn id="267" dur="1" fill="hold">
                                          <p:stCondLst>
                                            <p:cond delay="0"/>
                                          </p:stCondLst>
                                        </p:cTn>
                                        <p:tgtEl>
                                          <p:spTgt spid="72"/>
                                        </p:tgtEl>
                                        <p:attrNameLst>
                                          <p:attrName>style.visibility</p:attrName>
                                        </p:attrNameLst>
                                      </p:cBhvr>
                                      <p:to>
                                        <p:strVal val="visible"/>
                                      </p:to>
                                    </p:set>
                                    <p:animEffect transition="in" filter="wheel(1)">
                                      <p:cBhvr>
                                        <p:cTn id="268" dur="2000"/>
                                        <p:tgtEl>
                                          <p:spTgt spid="72"/>
                                        </p:tgtEl>
                                      </p:cBhvr>
                                    </p:animEffect>
                                  </p:childTnLst>
                                </p:cTn>
                              </p:par>
                            </p:childTnLst>
                          </p:cTn>
                        </p:par>
                        <p:par>
                          <p:cTn id="269" fill="hold">
                            <p:stCondLst>
                              <p:cond delay="2500"/>
                            </p:stCondLst>
                            <p:childTnLst>
                              <p:par>
                                <p:cTn id="270" presetID="22" presetClass="entr" presetSubtype="4" fill="hold" grpId="0" nodeType="afterEffect">
                                  <p:stCondLst>
                                    <p:cond delay="0"/>
                                  </p:stCondLst>
                                  <p:childTnLst>
                                    <p:set>
                                      <p:cBhvr>
                                        <p:cTn id="271" dur="1" fill="hold">
                                          <p:stCondLst>
                                            <p:cond delay="0"/>
                                          </p:stCondLst>
                                        </p:cTn>
                                        <p:tgtEl>
                                          <p:spTgt spid="26"/>
                                        </p:tgtEl>
                                        <p:attrNameLst>
                                          <p:attrName>style.visibility</p:attrName>
                                        </p:attrNameLst>
                                      </p:cBhvr>
                                      <p:to>
                                        <p:strVal val="visible"/>
                                      </p:to>
                                    </p:set>
                                    <p:animEffect transition="in" filter="wipe(down)">
                                      <p:cBhvr>
                                        <p:cTn id="272" dur="2000"/>
                                        <p:tgtEl>
                                          <p:spTgt spid="26"/>
                                        </p:tgtEl>
                                      </p:cBhvr>
                                    </p:animEffect>
                                  </p:childTnLst>
                                </p:cTn>
                              </p:par>
                            </p:childTnLst>
                          </p:cTn>
                        </p:par>
                        <p:par>
                          <p:cTn id="273" fill="hold">
                            <p:stCondLst>
                              <p:cond delay="4500"/>
                            </p:stCondLst>
                            <p:childTnLst>
                              <p:par>
                                <p:cTn id="274" presetID="22" presetClass="entr" presetSubtype="4" fill="hold" grpId="0" nodeType="afterEffect">
                                  <p:stCondLst>
                                    <p:cond delay="0"/>
                                  </p:stCondLst>
                                  <p:childTnLst>
                                    <p:set>
                                      <p:cBhvr>
                                        <p:cTn id="275" dur="1" fill="hold">
                                          <p:stCondLst>
                                            <p:cond delay="0"/>
                                          </p:stCondLst>
                                        </p:cTn>
                                        <p:tgtEl>
                                          <p:spTgt spid="15"/>
                                        </p:tgtEl>
                                        <p:attrNameLst>
                                          <p:attrName>style.visibility</p:attrName>
                                        </p:attrNameLst>
                                      </p:cBhvr>
                                      <p:to>
                                        <p:strVal val="visible"/>
                                      </p:to>
                                    </p:set>
                                    <p:animEffect transition="in" filter="wipe(down)">
                                      <p:cBhvr>
                                        <p:cTn id="276" dur="500"/>
                                        <p:tgtEl>
                                          <p:spTgt spid="15"/>
                                        </p:tgtEl>
                                      </p:cBhvr>
                                    </p:animEffect>
                                  </p:childTnLst>
                                </p:cTn>
                              </p:par>
                              <p:par>
                                <p:cTn id="277" presetID="22" presetClass="entr" presetSubtype="4" fill="hold" grpId="0" nodeType="withEffect">
                                  <p:stCondLst>
                                    <p:cond delay="0"/>
                                  </p:stCondLst>
                                  <p:childTnLst>
                                    <p:set>
                                      <p:cBhvr>
                                        <p:cTn id="278" dur="1" fill="hold">
                                          <p:stCondLst>
                                            <p:cond delay="0"/>
                                          </p:stCondLst>
                                        </p:cTn>
                                        <p:tgtEl>
                                          <p:spTgt spid="71"/>
                                        </p:tgtEl>
                                        <p:attrNameLst>
                                          <p:attrName>style.visibility</p:attrName>
                                        </p:attrNameLst>
                                      </p:cBhvr>
                                      <p:to>
                                        <p:strVal val="visible"/>
                                      </p:to>
                                    </p:set>
                                    <p:animEffect transition="in" filter="wipe(down)">
                                      <p:cBhvr>
                                        <p:cTn id="279" dur="2000"/>
                                        <p:tgtEl>
                                          <p:spTgt spid="71"/>
                                        </p:tgtEl>
                                      </p:cBhvr>
                                    </p:animEffect>
                                  </p:childTnLst>
                                </p:cTn>
                              </p:par>
                              <p:par>
                                <p:cTn id="280" presetID="22" presetClass="entr" presetSubtype="4" fill="hold" grpId="0" nodeType="withEffect">
                                  <p:stCondLst>
                                    <p:cond delay="0"/>
                                  </p:stCondLst>
                                  <p:childTnLst>
                                    <p:set>
                                      <p:cBhvr>
                                        <p:cTn id="281" dur="1" fill="hold">
                                          <p:stCondLst>
                                            <p:cond delay="0"/>
                                          </p:stCondLst>
                                        </p:cTn>
                                        <p:tgtEl>
                                          <p:spTgt spid="70"/>
                                        </p:tgtEl>
                                        <p:attrNameLst>
                                          <p:attrName>style.visibility</p:attrName>
                                        </p:attrNameLst>
                                      </p:cBhvr>
                                      <p:to>
                                        <p:strVal val="visible"/>
                                      </p:to>
                                    </p:set>
                                    <p:animEffect transition="in" filter="wipe(down)">
                                      <p:cBhvr>
                                        <p:cTn id="282" dur="2000"/>
                                        <p:tgtEl>
                                          <p:spTgt spid="70"/>
                                        </p:tgtEl>
                                      </p:cBhvr>
                                    </p:animEffect>
                                  </p:childTnLst>
                                </p:cTn>
                              </p:par>
                              <p:par>
                                <p:cTn id="283" presetID="22" presetClass="entr" presetSubtype="4" fill="hold" grpId="0" nodeType="withEffect">
                                  <p:stCondLst>
                                    <p:cond delay="0"/>
                                  </p:stCondLst>
                                  <p:childTnLst>
                                    <p:set>
                                      <p:cBhvr>
                                        <p:cTn id="284" dur="1" fill="hold">
                                          <p:stCondLst>
                                            <p:cond delay="0"/>
                                          </p:stCondLst>
                                        </p:cTn>
                                        <p:tgtEl>
                                          <p:spTgt spid="68"/>
                                        </p:tgtEl>
                                        <p:attrNameLst>
                                          <p:attrName>style.visibility</p:attrName>
                                        </p:attrNameLst>
                                      </p:cBhvr>
                                      <p:to>
                                        <p:strVal val="visible"/>
                                      </p:to>
                                    </p:set>
                                    <p:animEffect transition="in" filter="wipe(down)">
                                      <p:cBhvr>
                                        <p:cTn id="285" dur="2000"/>
                                        <p:tgtEl>
                                          <p:spTgt spid="68"/>
                                        </p:tgtEl>
                                      </p:cBhvr>
                                    </p:animEffect>
                                  </p:childTnLst>
                                </p:cTn>
                              </p:par>
                              <p:par>
                                <p:cTn id="286" presetID="22" presetClass="entr" presetSubtype="4" fill="hold" grpId="0" nodeType="withEffect">
                                  <p:stCondLst>
                                    <p:cond delay="0"/>
                                  </p:stCondLst>
                                  <p:childTnLst>
                                    <p:set>
                                      <p:cBhvr>
                                        <p:cTn id="287" dur="1" fill="hold">
                                          <p:stCondLst>
                                            <p:cond delay="0"/>
                                          </p:stCondLst>
                                        </p:cTn>
                                        <p:tgtEl>
                                          <p:spTgt spid="69"/>
                                        </p:tgtEl>
                                        <p:attrNameLst>
                                          <p:attrName>style.visibility</p:attrName>
                                        </p:attrNameLst>
                                      </p:cBhvr>
                                      <p:to>
                                        <p:strVal val="visible"/>
                                      </p:to>
                                    </p:set>
                                    <p:animEffect transition="in" filter="wipe(down)">
                                      <p:cBhvr>
                                        <p:cTn id="288" dur="2000"/>
                                        <p:tgtEl>
                                          <p:spTgt spid="69"/>
                                        </p:tgtEl>
                                      </p:cBhvr>
                                    </p:animEffect>
                                  </p:childTnLst>
                                </p:cTn>
                              </p:par>
                              <p:par>
                                <p:cTn id="289" presetID="22" presetClass="entr" presetSubtype="4" fill="hold" grpId="0" nodeType="withEffect">
                                  <p:stCondLst>
                                    <p:cond delay="0"/>
                                  </p:stCondLst>
                                  <p:childTnLst>
                                    <p:set>
                                      <p:cBhvr>
                                        <p:cTn id="290" dur="1" fill="hold">
                                          <p:stCondLst>
                                            <p:cond delay="0"/>
                                          </p:stCondLst>
                                        </p:cTn>
                                        <p:tgtEl>
                                          <p:spTgt spid="63"/>
                                        </p:tgtEl>
                                        <p:attrNameLst>
                                          <p:attrName>style.visibility</p:attrName>
                                        </p:attrNameLst>
                                      </p:cBhvr>
                                      <p:to>
                                        <p:strVal val="visible"/>
                                      </p:to>
                                    </p:set>
                                    <p:animEffect transition="in" filter="wipe(down)">
                                      <p:cBhvr>
                                        <p:cTn id="291" dur="2000"/>
                                        <p:tgtEl>
                                          <p:spTgt spid="63"/>
                                        </p:tgtEl>
                                      </p:cBhvr>
                                    </p:animEffect>
                                  </p:childTnLst>
                                </p:cTn>
                              </p:par>
                              <p:par>
                                <p:cTn id="292" presetID="21" presetClass="entr" presetSubtype="1" fill="hold" grpId="0" nodeType="withEffect">
                                  <p:stCondLst>
                                    <p:cond delay="0"/>
                                  </p:stCondLst>
                                  <p:childTnLst>
                                    <p:set>
                                      <p:cBhvr>
                                        <p:cTn id="293" dur="1" fill="hold">
                                          <p:stCondLst>
                                            <p:cond delay="0"/>
                                          </p:stCondLst>
                                        </p:cTn>
                                        <p:tgtEl>
                                          <p:spTgt spid="62"/>
                                        </p:tgtEl>
                                        <p:attrNameLst>
                                          <p:attrName>style.visibility</p:attrName>
                                        </p:attrNameLst>
                                      </p:cBhvr>
                                      <p:to>
                                        <p:strVal val="visible"/>
                                      </p:to>
                                    </p:set>
                                    <p:animEffect transition="in" filter="wheel(1)">
                                      <p:cBhvr>
                                        <p:cTn id="294" dur="2000"/>
                                        <p:tgtEl>
                                          <p:spTgt spid="62"/>
                                        </p:tgtEl>
                                      </p:cBhvr>
                                    </p:animEffect>
                                  </p:childTnLst>
                                </p:cTn>
                              </p:par>
                            </p:childTnLst>
                          </p:cTn>
                        </p:par>
                        <p:par>
                          <p:cTn id="295" fill="hold">
                            <p:stCondLst>
                              <p:cond delay="8500"/>
                            </p:stCondLst>
                            <p:childTnLst>
                              <p:par>
                                <p:cTn id="296" presetID="31" presetClass="entr" presetSubtype="0" fill="hold" grpId="0" nodeType="afterEffect">
                                  <p:stCondLst>
                                    <p:cond delay="0"/>
                                  </p:stCondLst>
                                  <p:childTnLst>
                                    <p:set>
                                      <p:cBhvr>
                                        <p:cTn id="297" dur="1" fill="hold">
                                          <p:stCondLst>
                                            <p:cond delay="0"/>
                                          </p:stCondLst>
                                        </p:cTn>
                                        <p:tgtEl>
                                          <p:spTgt spid="86"/>
                                        </p:tgtEl>
                                        <p:attrNameLst>
                                          <p:attrName>style.visibility</p:attrName>
                                        </p:attrNameLst>
                                      </p:cBhvr>
                                      <p:to>
                                        <p:strVal val="visible"/>
                                      </p:to>
                                    </p:set>
                                    <p:anim calcmode="lin" valueType="num">
                                      <p:cBhvr>
                                        <p:cTn id="298" dur="1000" fill="hold"/>
                                        <p:tgtEl>
                                          <p:spTgt spid="86"/>
                                        </p:tgtEl>
                                        <p:attrNameLst>
                                          <p:attrName>ppt_w</p:attrName>
                                        </p:attrNameLst>
                                      </p:cBhvr>
                                      <p:tavLst>
                                        <p:tav tm="0">
                                          <p:val>
                                            <p:fltVal val="0"/>
                                          </p:val>
                                        </p:tav>
                                        <p:tav tm="100000">
                                          <p:val>
                                            <p:strVal val="#ppt_w"/>
                                          </p:val>
                                        </p:tav>
                                      </p:tavLst>
                                    </p:anim>
                                    <p:anim calcmode="lin" valueType="num">
                                      <p:cBhvr>
                                        <p:cTn id="299" dur="1000" fill="hold"/>
                                        <p:tgtEl>
                                          <p:spTgt spid="86"/>
                                        </p:tgtEl>
                                        <p:attrNameLst>
                                          <p:attrName>ppt_h</p:attrName>
                                        </p:attrNameLst>
                                      </p:cBhvr>
                                      <p:tavLst>
                                        <p:tav tm="0">
                                          <p:val>
                                            <p:fltVal val="0"/>
                                          </p:val>
                                        </p:tav>
                                        <p:tav tm="100000">
                                          <p:val>
                                            <p:strVal val="#ppt_h"/>
                                          </p:val>
                                        </p:tav>
                                      </p:tavLst>
                                    </p:anim>
                                    <p:anim calcmode="lin" valueType="num">
                                      <p:cBhvr>
                                        <p:cTn id="300" dur="1000" fill="hold"/>
                                        <p:tgtEl>
                                          <p:spTgt spid="86"/>
                                        </p:tgtEl>
                                        <p:attrNameLst>
                                          <p:attrName>style.rotation</p:attrName>
                                        </p:attrNameLst>
                                      </p:cBhvr>
                                      <p:tavLst>
                                        <p:tav tm="0">
                                          <p:val>
                                            <p:fltVal val="90"/>
                                          </p:val>
                                        </p:tav>
                                        <p:tav tm="100000">
                                          <p:val>
                                            <p:fltVal val="0"/>
                                          </p:val>
                                        </p:tav>
                                      </p:tavLst>
                                    </p:anim>
                                    <p:animEffect transition="in" filter="fade">
                                      <p:cBhvr>
                                        <p:cTn id="301" dur="1000"/>
                                        <p:tgtEl>
                                          <p:spTgt spid="86"/>
                                        </p:tgtEl>
                                      </p:cBhvr>
                                    </p:animEffect>
                                  </p:childTnLst>
                                </p:cTn>
                              </p:par>
                            </p:childTnLst>
                          </p:cTn>
                        </p:par>
                        <p:par>
                          <p:cTn id="302" fill="hold">
                            <p:stCondLst>
                              <p:cond delay="9500"/>
                            </p:stCondLst>
                            <p:childTnLst>
                              <p:par>
                                <p:cTn id="303" presetID="31" presetClass="entr" presetSubtype="0" fill="hold" grpId="0" nodeType="afterEffect">
                                  <p:stCondLst>
                                    <p:cond delay="0"/>
                                  </p:stCondLst>
                                  <p:childTnLst>
                                    <p:set>
                                      <p:cBhvr>
                                        <p:cTn id="304" dur="1" fill="hold">
                                          <p:stCondLst>
                                            <p:cond delay="0"/>
                                          </p:stCondLst>
                                        </p:cTn>
                                        <p:tgtEl>
                                          <p:spTgt spid="85"/>
                                        </p:tgtEl>
                                        <p:attrNameLst>
                                          <p:attrName>style.visibility</p:attrName>
                                        </p:attrNameLst>
                                      </p:cBhvr>
                                      <p:to>
                                        <p:strVal val="visible"/>
                                      </p:to>
                                    </p:set>
                                    <p:anim calcmode="lin" valueType="num">
                                      <p:cBhvr>
                                        <p:cTn id="305" dur="1000" fill="hold"/>
                                        <p:tgtEl>
                                          <p:spTgt spid="85"/>
                                        </p:tgtEl>
                                        <p:attrNameLst>
                                          <p:attrName>ppt_w</p:attrName>
                                        </p:attrNameLst>
                                      </p:cBhvr>
                                      <p:tavLst>
                                        <p:tav tm="0">
                                          <p:val>
                                            <p:fltVal val="0"/>
                                          </p:val>
                                        </p:tav>
                                        <p:tav tm="100000">
                                          <p:val>
                                            <p:strVal val="#ppt_w"/>
                                          </p:val>
                                        </p:tav>
                                      </p:tavLst>
                                    </p:anim>
                                    <p:anim calcmode="lin" valueType="num">
                                      <p:cBhvr>
                                        <p:cTn id="306" dur="1000" fill="hold"/>
                                        <p:tgtEl>
                                          <p:spTgt spid="85"/>
                                        </p:tgtEl>
                                        <p:attrNameLst>
                                          <p:attrName>ppt_h</p:attrName>
                                        </p:attrNameLst>
                                      </p:cBhvr>
                                      <p:tavLst>
                                        <p:tav tm="0">
                                          <p:val>
                                            <p:fltVal val="0"/>
                                          </p:val>
                                        </p:tav>
                                        <p:tav tm="100000">
                                          <p:val>
                                            <p:strVal val="#ppt_h"/>
                                          </p:val>
                                        </p:tav>
                                      </p:tavLst>
                                    </p:anim>
                                    <p:anim calcmode="lin" valueType="num">
                                      <p:cBhvr>
                                        <p:cTn id="307" dur="1000" fill="hold"/>
                                        <p:tgtEl>
                                          <p:spTgt spid="85"/>
                                        </p:tgtEl>
                                        <p:attrNameLst>
                                          <p:attrName>style.rotation</p:attrName>
                                        </p:attrNameLst>
                                      </p:cBhvr>
                                      <p:tavLst>
                                        <p:tav tm="0">
                                          <p:val>
                                            <p:fltVal val="90"/>
                                          </p:val>
                                        </p:tav>
                                        <p:tav tm="100000">
                                          <p:val>
                                            <p:fltVal val="0"/>
                                          </p:val>
                                        </p:tav>
                                      </p:tavLst>
                                    </p:anim>
                                    <p:animEffect transition="in" filter="fade">
                                      <p:cBhvr>
                                        <p:cTn id="308" dur="1000"/>
                                        <p:tgtEl>
                                          <p:spTgt spid="85"/>
                                        </p:tgtEl>
                                      </p:cBhvr>
                                    </p:animEffect>
                                  </p:childTnLst>
                                </p:cTn>
                              </p:par>
                            </p:childTnLst>
                          </p:cTn>
                        </p:par>
                        <p:par>
                          <p:cTn id="309" fill="hold">
                            <p:stCondLst>
                              <p:cond delay="10500"/>
                            </p:stCondLst>
                            <p:childTnLst>
                              <p:par>
                                <p:cTn id="310" presetID="31" presetClass="entr" presetSubtype="0" fill="hold" grpId="0" nodeType="afterEffect">
                                  <p:stCondLst>
                                    <p:cond delay="0"/>
                                  </p:stCondLst>
                                  <p:childTnLst>
                                    <p:set>
                                      <p:cBhvr>
                                        <p:cTn id="311" dur="1" fill="hold">
                                          <p:stCondLst>
                                            <p:cond delay="0"/>
                                          </p:stCondLst>
                                        </p:cTn>
                                        <p:tgtEl>
                                          <p:spTgt spid="74"/>
                                        </p:tgtEl>
                                        <p:attrNameLst>
                                          <p:attrName>style.visibility</p:attrName>
                                        </p:attrNameLst>
                                      </p:cBhvr>
                                      <p:to>
                                        <p:strVal val="visible"/>
                                      </p:to>
                                    </p:set>
                                    <p:anim calcmode="lin" valueType="num">
                                      <p:cBhvr>
                                        <p:cTn id="312" dur="1000" fill="hold"/>
                                        <p:tgtEl>
                                          <p:spTgt spid="74"/>
                                        </p:tgtEl>
                                        <p:attrNameLst>
                                          <p:attrName>ppt_w</p:attrName>
                                        </p:attrNameLst>
                                      </p:cBhvr>
                                      <p:tavLst>
                                        <p:tav tm="0">
                                          <p:val>
                                            <p:fltVal val="0"/>
                                          </p:val>
                                        </p:tav>
                                        <p:tav tm="100000">
                                          <p:val>
                                            <p:strVal val="#ppt_w"/>
                                          </p:val>
                                        </p:tav>
                                      </p:tavLst>
                                    </p:anim>
                                    <p:anim calcmode="lin" valueType="num">
                                      <p:cBhvr>
                                        <p:cTn id="313" dur="1000" fill="hold"/>
                                        <p:tgtEl>
                                          <p:spTgt spid="74"/>
                                        </p:tgtEl>
                                        <p:attrNameLst>
                                          <p:attrName>ppt_h</p:attrName>
                                        </p:attrNameLst>
                                      </p:cBhvr>
                                      <p:tavLst>
                                        <p:tav tm="0">
                                          <p:val>
                                            <p:fltVal val="0"/>
                                          </p:val>
                                        </p:tav>
                                        <p:tav tm="100000">
                                          <p:val>
                                            <p:strVal val="#ppt_h"/>
                                          </p:val>
                                        </p:tav>
                                      </p:tavLst>
                                    </p:anim>
                                    <p:anim calcmode="lin" valueType="num">
                                      <p:cBhvr>
                                        <p:cTn id="314" dur="1000" fill="hold"/>
                                        <p:tgtEl>
                                          <p:spTgt spid="74"/>
                                        </p:tgtEl>
                                        <p:attrNameLst>
                                          <p:attrName>style.rotation</p:attrName>
                                        </p:attrNameLst>
                                      </p:cBhvr>
                                      <p:tavLst>
                                        <p:tav tm="0">
                                          <p:val>
                                            <p:fltVal val="90"/>
                                          </p:val>
                                        </p:tav>
                                        <p:tav tm="100000">
                                          <p:val>
                                            <p:fltVal val="0"/>
                                          </p:val>
                                        </p:tav>
                                      </p:tavLst>
                                    </p:anim>
                                    <p:animEffect transition="in" filter="fade">
                                      <p:cBhvr>
                                        <p:cTn id="315" dur="1000"/>
                                        <p:tgtEl>
                                          <p:spTgt spid="74"/>
                                        </p:tgtEl>
                                      </p:cBhvr>
                                    </p:animEffect>
                                  </p:childTnLst>
                                </p:cTn>
                              </p:par>
                            </p:childTnLst>
                          </p:cTn>
                        </p:par>
                        <p:par>
                          <p:cTn id="316" fill="hold">
                            <p:stCondLst>
                              <p:cond delay="11500"/>
                            </p:stCondLst>
                            <p:childTnLst>
                              <p:par>
                                <p:cTn id="317" presetID="6" presetClass="entr" presetSubtype="16" fill="hold" nodeType="afterEffect">
                                  <p:stCondLst>
                                    <p:cond delay="0"/>
                                  </p:stCondLst>
                                  <p:childTnLst>
                                    <p:set>
                                      <p:cBhvr>
                                        <p:cTn id="318" dur="1" fill="hold">
                                          <p:stCondLst>
                                            <p:cond delay="0"/>
                                          </p:stCondLst>
                                        </p:cTn>
                                        <p:tgtEl>
                                          <p:spTgt spid="135"/>
                                        </p:tgtEl>
                                        <p:attrNameLst>
                                          <p:attrName>style.visibility</p:attrName>
                                        </p:attrNameLst>
                                      </p:cBhvr>
                                      <p:to>
                                        <p:strVal val="visible"/>
                                      </p:to>
                                    </p:set>
                                    <p:animEffect transition="in" filter="circle(in)">
                                      <p:cBhvr>
                                        <p:cTn id="319" dur="2000"/>
                                        <p:tgtEl>
                                          <p:spTgt spid="135"/>
                                        </p:tgtEl>
                                      </p:cBhvr>
                                    </p:animEffect>
                                  </p:childTnLst>
                                </p:cTn>
                              </p:par>
                            </p:childTnLst>
                          </p:cTn>
                        </p:par>
                      </p:childTnLst>
                    </p:cTn>
                  </p:par>
                  <p:par>
                    <p:cTn id="320" fill="hold">
                      <p:stCondLst>
                        <p:cond delay="indefinite"/>
                      </p:stCondLst>
                      <p:childTnLst>
                        <p:par>
                          <p:cTn id="321" fill="hold">
                            <p:stCondLst>
                              <p:cond delay="0"/>
                            </p:stCondLst>
                            <p:childTnLst>
                              <p:par>
                                <p:cTn id="322" presetID="10" presetClass="exit" presetSubtype="0" fill="hold" nodeType="clickEffect">
                                  <p:stCondLst>
                                    <p:cond delay="0"/>
                                  </p:stCondLst>
                                  <p:childTnLst>
                                    <p:animEffect transition="out" filter="fade">
                                      <p:cBhvr>
                                        <p:cTn id="323" dur="500"/>
                                        <p:tgtEl>
                                          <p:spTgt spid="135"/>
                                        </p:tgtEl>
                                      </p:cBhvr>
                                    </p:animEffect>
                                    <p:set>
                                      <p:cBhvr>
                                        <p:cTn id="324" dur="1" fill="hold">
                                          <p:stCondLst>
                                            <p:cond delay="499"/>
                                          </p:stCondLst>
                                        </p:cTn>
                                        <p:tgtEl>
                                          <p:spTgt spid="135"/>
                                        </p:tgtEl>
                                        <p:attrNameLst>
                                          <p:attrName>style.visibility</p:attrName>
                                        </p:attrNameLst>
                                      </p:cBhvr>
                                      <p:to>
                                        <p:strVal val="hidden"/>
                                      </p:to>
                                    </p:set>
                                  </p:childTnLst>
                                </p:cTn>
                              </p:par>
                            </p:childTnLst>
                          </p:cTn>
                        </p:par>
                        <p:par>
                          <p:cTn id="325" fill="hold">
                            <p:stCondLst>
                              <p:cond delay="500"/>
                            </p:stCondLst>
                            <p:childTnLst>
                              <p:par>
                                <p:cTn id="326" presetID="22" presetClass="entr" presetSubtype="8" fill="hold" grpId="0" nodeType="afterEffect">
                                  <p:stCondLst>
                                    <p:cond delay="0"/>
                                  </p:stCondLst>
                                  <p:childTnLst>
                                    <p:set>
                                      <p:cBhvr>
                                        <p:cTn id="327" dur="1" fill="hold">
                                          <p:stCondLst>
                                            <p:cond delay="0"/>
                                          </p:stCondLst>
                                        </p:cTn>
                                        <p:tgtEl>
                                          <p:spTgt spid="50"/>
                                        </p:tgtEl>
                                        <p:attrNameLst>
                                          <p:attrName>style.visibility</p:attrName>
                                        </p:attrNameLst>
                                      </p:cBhvr>
                                      <p:to>
                                        <p:strVal val="visible"/>
                                      </p:to>
                                    </p:set>
                                    <p:animEffect transition="in" filter="wipe(left)">
                                      <p:cBhvr>
                                        <p:cTn id="328" dur="500"/>
                                        <p:tgtEl>
                                          <p:spTgt spid="50"/>
                                        </p:tgtEl>
                                      </p:cBhvr>
                                    </p:animEffect>
                                  </p:childTnLst>
                                </p:cTn>
                              </p:par>
                            </p:childTnLst>
                          </p:cTn>
                        </p:par>
                        <p:par>
                          <p:cTn id="329" fill="hold">
                            <p:stCondLst>
                              <p:cond delay="1000"/>
                            </p:stCondLst>
                            <p:childTnLst>
                              <p:par>
                                <p:cTn id="330" presetID="18" presetClass="entr" presetSubtype="6" fill="hold" grpId="0" nodeType="afterEffect">
                                  <p:stCondLst>
                                    <p:cond delay="0"/>
                                  </p:stCondLst>
                                  <p:childTnLst>
                                    <p:set>
                                      <p:cBhvr>
                                        <p:cTn id="331" dur="1" fill="hold">
                                          <p:stCondLst>
                                            <p:cond delay="0"/>
                                          </p:stCondLst>
                                        </p:cTn>
                                        <p:tgtEl>
                                          <p:spTgt spid="340"/>
                                        </p:tgtEl>
                                        <p:attrNameLst>
                                          <p:attrName>style.visibility</p:attrName>
                                        </p:attrNameLst>
                                      </p:cBhvr>
                                      <p:to>
                                        <p:strVal val="visible"/>
                                      </p:to>
                                    </p:set>
                                    <p:animEffect transition="in" filter="strips(downRight)">
                                      <p:cBhvr>
                                        <p:cTn id="332" dur="500"/>
                                        <p:tgtEl>
                                          <p:spTgt spid="340"/>
                                        </p:tgtEl>
                                      </p:cBhvr>
                                    </p:animEffect>
                                  </p:childTnLst>
                                </p:cTn>
                              </p:par>
                              <p:par>
                                <p:cTn id="333" presetID="14" presetClass="entr" presetSubtype="10" fill="hold" grpId="0" nodeType="withEffect">
                                  <p:stCondLst>
                                    <p:cond delay="0"/>
                                  </p:stCondLst>
                                  <p:childTnLst>
                                    <p:set>
                                      <p:cBhvr>
                                        <p:cTn id="334" dur="1" fill="hold">
                                          <p:stCondLst>
                                            <p:cond delay="0"/>
                                          </p:stCondLst>
                                        </p:cTn>
                                        <p:tgtEl>
                                          <p:spTgt spid="336"/>
                                        </p:tgtEl>
                                        <p:attrNameLst>
                                          <p:attrName>style.visibility</p:attrName>
                                        </p:attrNameLst>
                                      </p:cBhvr>
                                      <p:to>
                                        <p:strVal val="visible"/>
                                      </p:to>
                                    </p:set>
                                    <p:animEffect transition="in" filter="randombar(horizontal)">
                                      <p:cBhvr>
                                        <p:cTn id="335" dur="500"/>
                                        <p:tgtEl>
                                          <p:spTgt spid="336"/>
                                        </p:tgtEl>
                                      </p:cBhvr>
                                    </p:animEffect>
                                  </p:childTnLst>
                                </p:cTn>
                              </p:par>
                            </p:childTnLst>
                          </p:cTn>
                        </p:par>
                        <p:par>
                          <p:cTn id="336" fill="hold">
                            <p:stCondLst>
                              <p:cond delay="1500"/>
                            </p:stCondLst>
                            <p:childTnLst>
                              <p:par>
                                <p:cTn id="337" presetID="18" presetClass="entr" presetSubtype="6" fill="hold" grpId="0" nodeType="afterEffect">
                                  <p:stCondLst>
                                    <p:cond delay="0"/>
                                  </p:stCondLst>
                                  <p:iterate type="lt">
                                    <p:tmPct val="10000"/>
                                  </p:iterate>
                                  <p:childTnLst>
                                    <p:set>
                                      <p:cBhvr>
                                        <p:cTn id="338" dur="1" fill="hold">
                                          <p:stCondLst>
                                            <p:cond delay="0"/>
                                          </p:stCondLst>
                                        </p:cTn>
                                        <p:tgtEl>
                                          <p:spTgt spid="126"/>
                                        </p:tgtEl>
                                        <p:attrNameLst>
                                          <p:attrName>style.visibility</p:attrName>
                                        </p:attrNameLst>
                                      </p:cBhvr>
                                      <p:to>
                                        <p:strVal val="visible"/>
                                      </p:to>
                                    </p:set>
                                    <p:animEffect transition="in" filter="strips(downRight)">
                                      <p:cBhvr>
                                        <p:cTn id="339" dur="500"/>
                                        <p:tgtEl>
                                          <p:spTgt spid="126"/>
                                        </p:tgtEl>
                                      </p:cBhvr>
                                    </p:animEffect>
                                  </p:childTnLst>
                                </p:cTn>
                              </p:par>
                            </p:childTnLst>
                          </p:cTn>
                        </p:par>
                        <p:par>
                          <p:cTn id="340" fill="hold">
                            <p:stCondLst>
                              <p:cond delay="12250"/>
                            </p:stCondLst>
                            <p:childTnLst>
                              <p:par>
                                <p:cTn id="341" presetID="6" presetClass="entr" presetSubtype="16" fill="hold" grpId="0" nodeType="afterEffect">
                                  <p:stCondLst>
                                    <p:cond delay="0"/>
                                  </p:stCondLst>
                                  <p:childTnLst>
                                    <p:set>
                                      <p:cBhvr>
                                        <p:cTn id="342" dur="1" fill="hold">
                                          <p:stCondLst>
                                            <p:cond delay="0"/>
                                          </p:stCondLst>
                                        </p:cTn>
                                        <p:tgtEl>
                                          <p:spTgt spid="78"/>
                                        </p:tgtEl>
                                        <p:attrNameLst>
                                          <p:attrName>style.visibility</p:attrName>
                                        </p:attrNameLst>
                                      </p:cBhvr>
                                      <p:to>
                                        <p:strVal val="visible"/>
                                      </p:to>
                                    </p:set>
                                    <p:animEffect transition="in" filter="circle(in)">
                                      <p:cBhvr>
                                        <p:cTn id="343" dur="2000"/>
                                        <p:tgtEl>
                                          <p:spTgt spid="78"/>
                                        </p:tgtEl>
                                      </p:cBhvr>
                                    </p:animEffect>
                                  </p:childTnLst>
                                </p:cTn>
                              </p:par>
                            </p:childTnLst>
                          </p:cTn>
                        </p:par>
                        <p:par>
                          <p:cTn id="344" fill="hold">
                            <p:stCondLst>
                              <p:cond delay="14250"/>
                            </p:stCondLst>
                            <p:childTnLst>
                              <p:par>
                                <p:cTn id="345" presetID="6" presetClass="entr" presetSubtype="16" fill="hold" grpId="0" nodeType="afterEffect">
                                  <p:stCondLst>
                                    <p:cond delay="0"/>
                                  </p:stCondLst>
                                  <p:childTnLst>
                                    <p:set>
                                      <p:cBhvr>
                                        <p:cTn id="346" dur="1" fill="hold">
                                          <p:stCondLst>
                                            <p:cond delay="0"/>
                                          </p:stCondLst>
                                        </p:cTn>
                                        <p:tgtEl>
                                          <p:spTgt spid="76"/>
                                        </p:tgtEl>
                                        <p:attrNameLst>
                                          <p:attrName>style.visibility</p:attrName>
                                        </p:attrNameLst>
                                      </p:cBhvr>
                                      <p:to>
                                        <p:strVal val="visible"/>
                                      </p:to>
                                    </p:set>
                                    <p:animEffect transition="in" filter="circle(in)">
                                      <p:cBhvr>
                                        <p:cTn id="347" dur="2000"/>
                                        <p:tgtEl>
                                          <p:spTgt spid="76"/>
                                        </p:tgtEl>
                                      </p:cBhvr>
                                    </p:animEffect>
                                  </p:childTnLst>
                                </p:cTn>
                              </p:par>
                            </p:childTnLst>
                          </p:cTn>
                        </p:par>
                        <p:par>
                          <p:cTn id="348" fill="hold">
                            <p:stCondLst>
                              <p:cond delay="16250"/>
                            </p:stCondLst>
                            <p:childTnLst>
                              <p:par>
                                <p:cTn id="349" presetID="6" presetClass="entr" presetSubtype="16" fill="hold" grpId="0" nodeType="afterEffect">
                                  <p:stCondLst>
                                    <p:cond delay="0"/>
                                  </p:stCondLst>
                                  <p:childTnLst>
                                    <p:set>
                                      <p:cBhvr>
                                        <p:cTn id="350" dur="1" fill="hold">
                                          <p:stCondLst>
                                            <p:cond delay="0"/>
                                          </p:stCondLst>
                                        </p:cTn>
                                        <p:tgtEl>
                                          <p:spTgt spid="335"/>
                                        </p:tgtEl>
                                        <p:attrNameLst>
                                          <p:attrName>style.visibility</p:attrName>
                                        </p:attrNameLst>
                                      </p:cBhvr>
                                      <p:to>
                                        <p:strVal val="visible"/>
                                      </p:to>
                                    </p:set>
                                    <p:animEffect transition="in" filter="circle(in)">
                                      <p:cBhvr>
                                        <p:cTn id="351" dur="2000"/>
                                        <p:tgtEl>
                                          <p:spTgt spid="335"/>
                                        </p:tgtEl>
                                      </p:cBhvr>
                                    </p:animEffect>
                                  </p:childTnLst>
                                </p:cTn>
                              </p:par>
                            </p:childTnLst>
                          </p:cTn>
                        </p:par>
                        <p:par>
                          <p:cTn id="352" fill="hold">
                            <p:stCondLst>
                              <p:cond delay="18250"/>
                            </p:stCondLst>
                            <p:childTnLst>
                              <p:par>
                                <p:cTn id="353" presetID="14" presetClass="entr" presetSubtype="10" fill="hold" grpId="0" nodeType="afterEffect">
                                  <p:stCondLst>
                                    <p:cond delay="0"/>
                                  </p:stCondLst>
                                  <p:childTnLst>
                                    <p:set>
                                      <p:cBhvr>
                                        <p:cTn id="354" dur="1" fill="hold">
                                          <p:stCondLst>
                                            <p:cond delay="0"/>
                                          </p:stCondLst>
                                        </p:cTn>
                                        <p:tgtEl>
                                          <p:spTgt spid="80"/>
                                        </p:tgtEl>
                                        <p:attrNameLst>
                                          <p:attrName>style.visibility</p:attrName>
                                        </p:attrNameLst>
                                      </p:cBhvr>
                                      <p:to>
                                        <p:strVal val="visible"/>
                                      </p:to>
                                    </p:set>
                                    <p:animEffect transition="in" filter="randombar(horizontal)">
                                      <p:cBhvr>
                                        <p:cTn id="355" dur="2000"/>
                                        <p:tgtEl>
                                          <p:spTgt spid="80"/>
                                        </p:tgtEl>
                                      </p:cBhvr>
                                    </p:animEffect>
                                  </p:childTnLst>
                                </p:cTn>
                              </p:par>
                            </p:childTnLst>
                          </p:cTn>
                        </p:par>
                        <p:par>
                          <p:cTn id="356" fill="hold">
                            <p:stCondLst>
                              <p:cond delay="20250"/>
                            </p:stCondLst>
                            <p:childTnLst>
                              <p:par>
                                <p:cTn id="357" presetID="14" presetClass="entr" presetSubtype="10" fill="hold" grpId="0" nodeType="afterEffect">
                                  <p:stCondLst>
                                    <p:cond delay="0"/>
                                  </p:stCondLst>
                                  <p:childTnLst>
                                    <p:set>
                                      <p:cBhvr>
                                        <p:cTn id="358" dur="1" fill="hold">
                                          <p:stCondLst>
                                            <p:cond delay="0"/>
                                          </p:stCondLst>
                                        </p:cTn>
                                        <p:tgtEl>
                                          <p:spTgt spid="125"/>
                                        </p:tgtEl>
                                        <p:attrNameLst>
                                          <p:attrName>style.visibility</p:attrName>
                                        </p:attrNameLst>
                                      </p:cBhvr>
                                      <p:to>
                                        <p:strVal val="visible"/>
                                      </p:to>
                                    </p:set>
                                    <p:animEffect transition="in" filter="randombar(horizontal)">
                                      <p:cBhvr>
                                        <p:cTn id="359" dur="2000"/>
                                        <p:tgtEl>
                                          <p:spTgt spid="125"/>
                                        </p:tgtEl>
                                      </p:cBhvr>
                                    </p:animEffect>
                                  </p:childTnLst>
                                </p:cTn>
                              </p:par>
                            </p:childTnLst>
                          </p:cTn>
                        </p:par>
                        <p:par>
                          <p:cTn id="360" fill="hold">
                            <p:stCondLst>
                              <p:cond delay="22250"/>
                            </p:stCondLst>
                            <p:childTnLst>
                              <p:par>
                                <p:cTn id="361" presetID="14" presetClass="entr" presetSubtype="10" fill="hold" grpId="0" nodeType="afterEffect">
                                  <p:stCondLst>
                                    <p:cond delay="0"/>
                                  </p:stCondLst>
                                  <p:childTnLst>
                                    <p:set>
                                      <p:cBhvr>
                                        <p:cTn id="362" dur="1" fill="hold">
                                          <p:stCondLst>
                                            <p:cond delay="0"/>
                                          </p:stCondLst>
                                        </p:cTn>
                                        <p:tgtEl>
                                          <p:spTgt spid="339"/>
                                        </p:tgtEl>
                                        <p:attrNameLst>
                                          <p:attrName>style.visibility</p:attrName>
                                        </p:attrNameLst>
                                      </p:cBhvr>
                                      <p:to>
                                        <p:strVal val="visible"/>
                                      </p:to>
                                    </p:set>
                                    <p:animEffect transition="in" filter="randombar(horizontal)">
                                      <p:cBhvr>
                                        <p:cTn id="363" dur="2000"/>
                                        <p:tgtEl>
                                          <p:spTgt spid="339"/>
                                        </p:tgtEl>
                                      </p:cBhvr>
                                    </p:animEffect>
                                  </p:childTnLst>
                                </p:cTn>
                              </p:par>
                            </p:childTnLst>
                          </p:cTn>
                        </p:par>
                        <p:par>
                          <p:cTn id="364" fill="hold">
                            <p:stCondLst>
                              <p:cond delay="24750"/>
                            </p:stCondLst>
                            <p:childTnLst>
                              <p:par>
                                <p:cTn id="365" presetID="6" presetClass="entr" presetSubtype="16" fill="hold" nodeType="afterEffect">
                                  <p:stCondLst>
                                    <p:cond delay="0"/>
                                  </p:stCondLst>
                                  <p:childTnLst>
                                    <p:set>
                                      <p:cBhvr>
                                        <p:cTn id="366" dur="1" fill="hold">
                                          <p:stCondLst>
                                            <p:cond delay="0"/>
                                          </p:stCondLst>
                                        </p:cTn>
                                        <p:tgtEl>
                                          <p:spTgt spid="136"/>
                                        </p:tgtEl>
                                        <p:attrNameLst>
                                          <p:attrName>style.visibility</p:attrName>
                                        </p:attrNameLst>
                                      </p:cBhvr>
                                      <p:to>
                                        <p:strVal val="visible"/>
                                      </p:to>
                                    </p:set>
                                    <p:animEffect transition="in" filter="circle(in)">
                                      <p:cBhvr>
                                        <p:cTn id="367" dur="2000"/>
                                        <p:tgtEl>
                                          <p:spTgt spid="136"/>
                                        </p:tgtEl>
                                      </p:cBhvr>
                                    </p:animEffect>
                                  </p:childTnLst>
                                </p:cTn>
                              </p:par>
                            </p:childTnLst>
                          </p:cTn>
                        </p:par>
                      </p:childTnLst>
                    </p:cTn>
                  </p:par>
                  <p:par>
                    <p:cTn id="368" fill="hold">
                      <p:stCondLst>
                        <p:cond delay="indefinite"/>
                      </p:stCondLst>
                      <p:childTnLst>
                        <p:par>
                          <p:cTn id="369" fill="hold">
                            <p:stCondLst>
                              <p:cond delay="0"/>
                            </p:stCondLst>
                            <p:childTnLst>
                              <p:par>
                                <p:cTn id="370" presetID="10" presetClass="exit" presetSubtype="0" fill="hold" nodeType="clickEffect">
                                  <p:stCondLst>
                                    <p:cond delay="0"/>
                                  </p:stCondLst>
                                  <p:childTnLst>
                                    <p:animEffect transition="out" filter="fade">
                                      <p:cBhvr>
                                        <p:cTn id="371" dur="500"/>
                                        <p:tgtEl>
                                          <p:spTgt spid="136"/>
                                        </p:tgtEl>
                                      </p:cBhvr>
                                    </p:animEffect>
                                    <p:set>
                                      <p:cBhvr>
                                        <p:cTn id="372" dur="1" fill="hold">
                                          <p:stCondLst>
                                            <p:cond delay="499"/>
                                          </p:stCondLst>
                                        </p:cTn>
                                        <p:tgtEl>
                                          <p:spTgt spid="136"/>
                                        </p:tgtEl>
                                        <p:attrNameLst>
                                          <p:attrName>style.visibility</p:attrName>
                                        </p:attrNameLst>
                                      </p:cBhvr>
                                      <p:to>
                                        <p:strVal val="hidden"/>
                                      </p:to>
                                    </p:set>
                                  </p:childTnLst>
                                </p:cTn>
                              </p:par>
                            </p:childTnLst>
                          </p:cTn>
                        </p:par>
                        <p:par>
                          <p:cTn id="373" fill="hold">
                            <p:stCondLst>
                              <p:cond delay="6500"/>
                            </p:stCondLst>
                            <p:childTnLst>
                              <p:par>
                                <p:cTn id="374" presetID="6" presetClass="entr" presetSubtype="16" fill="hold" nodeType="afterEffect">
                                  <p:stCondLst>
                                    <p:cond delay="0"/>
                                  </p:stCondLst>
                                  <p:childTnLst>
                                    <p:set>
                                      <p:cBhvr>
                                        <p:cTn id="375" dur="1" fill="hold">
                                          <p:stCondLst>
                                            <p:cond delay="0"/>
                                          </p:stCondLst>
                                        </p:cTn>
                                        <p:tgtEl>
                                          <p:spTgt spid="137"/>
                                        </p:tgtEl>
                                        <p:attrNameLst>
                                          <p:attrName>style.visibility</p:attrName>
                                        </p:attrNameLst>
                                      </p:cBhvr>
                                      <p:to>
                                        <p:strVal val="visible"/>
                                      </p:to>
                                    </p:set>
                                    <p:animEffect transition="in" filter="circle(in)">
                                      <p:cBhvr>
                                        <p:cTn id="376" dur="2000"/>
                                        <p:tgtEl>
                                          <p:spTgt spid="137"/>
                                        </p:tgtEl>
                                      </p:cBhvr>
                                    </p:animEffect>
                                  </p:childTnLst>
                                </p:cTn>
                              </p:par>
                            </p:childTnLst>
                          </p:cTn>
                        </p:par>
                      </p:childTnLst>
                    </p:cTn>
                  </p:par>
                  <p:par>
                    <p:cTn id="377" fill="hold">
                      <p:stCondLst>
                        <p:cond delay="indefinite"/>
                      </p:stCondLst>
                      <p:childTnLst>
                        <p:par>
                          <p:cTn id="378" fill="hold">
                            <p:stCondLst>
                              <p:cond delay="0"/>
                            </p:stCondLst>
                            <p:childTnLst>
                              <p:par>
                                <p:cTn id="379" presetID="10" presetClass="exit" presetSubtype="0" fill="hold" nodeType="clickEffect">
                                  <p:stCondLst>
                                    <p:cond delay="0"/>
                                  </p:stCondLst>
                                  <p:childTnLst>
                                    <p:animEffect transition="out" filter="fade">
                                      <p:cBhvr>
                                        <p:cTn id="380" dur="500"/>
                                        <p:tgtEl>
                                          <p:spTgt spid="137"/>
                                        </p:tgtEl>
                                      </p:cBhvr>
                                    </p:animEffect>
                                    <p:set>
                                      <p:cBhvr>
                                        <p:cTn id="381" dur="1" fill="hold">
                                          <p:stCondLst>
                                            <p:cond delay="499"/>
                                          </p:stCondLst>
                                        </p:cTn>
                                        <p:tgtEl>
                                          <p:spTgt spid="137"/>
                                        </p:tgtEl>
                                        <p:attrNameLst>
                                          <p:attrName>style.visibility</p:attrName>
                                        </p:attrNameLst>
                                      </p:cBhvr>
                                      <p:to>
                                        <p:strVal val="hidden"/>
                                      </p:to>
                                    </p:set>
                                  </p:childTnLst>
                                </p:cTn>
                              </p:par>
                            </p:childTnLst>
                          </p:cTn>
                        </p:par>
                        <p:par>
                          <p:cTn id="382" fill="hold">
                            <p:stCondLst>
                              <p:cond delay="500"/>
                            </p:stCondLst>
                            <p:childTnLst>
                              <p:par>
                                <p:cTn id="383" presetID="18" presetClass="entr" presetSubtype="6" fill="hold" grpId="0" nodeType="afterEffect">
                                  <p:stCondLst>
                                    <p:cond delay="0"/>
                                  </p:stCondLst>
                                  <p:iterate type="lt">
                                    <p:tmPct val="10000"/>
                                  </p:iterate>
                                  <p:childTnLst>
                                    <p:set>
                                      <p:cBhvr>
                                        <p:cTn id="384" dur="1" fill="hold">
                                          <p:stCondLst>
                                            <p:cond delay="0"/>
                                          </p:stCondLst>
                                        </p:cTn>
                                        <p:tgtEl>
                                          <p:spTgt spid="341"/>
                                        </p:tgtEl>
                                        <p:attrNameLst>
                                          <p:attrName>style.visibility</p:attrName>
                                        </p:attrNameLst>
                                      </p:cBhvr>
                                      <p:to>
                                        <p:strVal val="visible"/>
                                      </p:to>
                                    </p:set>
                                    <p:animEffect transition="in" filter="strips(downRight)">
                                      <p:cBhvr>
                                        <p:cTn id="385" dur="500"/>
                                        <p:tgtEl>
                                          <p:spTgt spid="341"/>
                                        </p:tgtEl>
                                      </p:cBhvr>
                                    </p:animEffect>
                                  </p:childTnLst>
                                </p:cTn>
                              </p:par>
                              <p:par>
                                <p:cTn id="386" presetID="18" presetClass="entr" presetSubtype="6" fill="hold" grpId="0" nodeType="withEffect">
                                  <p:stCondLst>
                                    <p:cond delay="0"/>
                                  </p:stCondLst>
                                  <p:iterate type="lt">
                                    <p:tmPct val="10000"/>
                                  </p:iterate>
                                  <p:childTnLst>
                                    <p:set>
                                      <p:cBhvr>
                                        <p:cTn id="387" dur="1" fill="hold">
                                          <p:stCondLst>
                                            <p:cond delay="0"/>
                                          </p:stCondLst>
                                        </p:cTn>
                                        <p:tgtEl>
                                          <p:spTgt spid="345"/>
                                        </p:tgtEl>
                                        <p:attrNameLst>
                                          <p:attrName>style.visibility</p:attrName>
                                        </p:attrNameLst>
                                      </p:cBhvr>
                                      <p:to>
                                        <p:strVal val="visible"/>
                                      </p:to>
                                    </p:set>
                                    <p:animEffect transition="in" filter="strips(downRight)">
                                      <p:cBhvr>
                                        <p:cTn id="388" dur="500"/>
                                        <p:tgtEl>
                                          <p:spTgt spid="345"/>
                                        </p:tgtEl>
                                      </p:cBhvr>
                                    </p:animEffect>
                                  </p:childTnLst>
                                </p:cTn>
                              </p:par>
                            </p:childTnLst>
                          </p:cTn>
                        </p:par>
                        <p:par>
                          <p:cTn id="389" fill="hold">
                            <p:stCondLst>
                              <p:cond delay="38550"/>
                            </p:stCondLst>
                            <p:childTnLst>
                              <p:par>
                                <p:cTn id="390" presetID="6" presetClass="entr" presetSubtype="16" fill="hold" nodeType="afterEffect">
                                  <p:stCondLst>
                                    <p:cond delay="0"/>
                                  </p:stCondLst>
                                  <p:childTnLst>
                                    <p:set>
                                      <p:cBhvr>
                                        <p:cTn id="391" dur="1" fill="hold">
                                          <p:stCondLst>
                                            <p:cond delay="0"/>
                                          </p:stCondLst>
                                        </p:cTn>
                                        <p:tgtEl>
                                          <p:spTgt spid="138"/>
                                        </p:tgtEl>
                                        <p:attrNameLst>
                                          <p:attrName>style.visibility</p:attrName>
                                        </p:attrNameLst>
                                      </p:cBhvr>
                                      <p:to>
                                        <p:strVal val="visible"/>
                                      </p:to>
                                    </p:set>
                                    <p:animEffect transition="in" filter="circle(in)">
                                      <p:cBhvr>
                                        <p:cTn id="392" dur="2000"/>
                                        <p:tgtEl>
                                          <p:spTgt spid="138"/>
                                        </p:tgtEl>
                                      </p:cBhvr>
                                    </p:animEffect>
                                  </p:childTnLst>
                                </p:cTn>
                              </p:par>
                            </p:childTnLst>
                          </p:cTn>
                        </p:par>
                      </p:childTnLst>
                    </p:cTn>
                  </p:par>
                  <p:par>
                    <p:cTn id="393" fill="hold">
                      <p:stCondLst>
                        <p:cond delay="indefinite"/>
                      </p:stCondLst>
                      <p:childTnLst>
                        <p:par>
                          <p:cTn id="394" fill="hold">
                            <p:stCondLst>
                              <p:cond delay="0"/>
                            </p:stCondLst>
                            <p:childTnLst>
                              <p:par>
                                <p:cTn id="395" presetID="10" presetClass="exit" presetSubtype="0" fill="hold" nodeType="clickEffect">
                                  <p:stCondLst>
                                    <p:cond delay="0"/>
                                  </p:stCondLst>
                                  <p:childTnLst>
                                    <p:animEffect transition="out" filter="fade">
                                      <p:cBhvr>
                                        <p:cTn id="396" dur="500"/>
                                        <p:tgtEl>
                                          <p:spTgt spid="138"/>
                                        </p:tgtEl>
                                      </p:cBhvr>
                                    </p:animEffect>
                                    <p:set>
                                      <p:cBhvr>
                                        <p:cTn id="397" dur="1" fill="hold">
                                          <p:stCondLst>
                                            <p:cond delay="499"/>
                                          </p:stCondLst>
                                        </p:cTn>
                                        <p:tgtEl>
                                          <p:spTgt spid="138"/>
                                        </p:tgtEl>
                                        <p:attrNameLst>
                                          <p:attrName>style.visibility</p:attrName>
                                        </p:attrNameLst>
                                      </p:cBhvr>
                                      <p:to>
                                        <p:strVal val="hidden"/>
                                      </p:to>
                                    </p:set>
                                  </p:childTnLst>
                                </p:cTn>
                              </p:par>
                              <p:par>
                                <p:cTn id="398" presetID="6" presetClass="entr" presetSubtype="16" fill="hold" grpId="0" nodeType="withEffect">
                                  <p:stCondLst>
                                    <p:cond delay="0"/>
                                  </p:stCondLst>
                                  <p:childTnLst>
                                    <p:set>
                                      <p:cBhvr>
                                        <p:cTn id="399" dur="1" fill="hold">
                                          <p:stCondLst>
                                            <p:cond delay="0"/>
                                          </p:stCondLst>
                                        </p:cTn>
                                        <p:tgtEl>
                                          <p:spTgt spid="99"/>
                                        </p:tgtEl>
                                        <p:attrNameLst>
                                          <p:attrName>style.visibility</p:attrName>
                                        </p:attrNameLst>
                                      </p:cBhvr>
                                      <p:to>
                                        <p:strVal val="visible"/>
                                      </p:to>
                                    </p:set>
                                    <p:animEffect transition="in" filter="circle(in)">
                                      <p:cBhvr>
                                        <p:cTn id="400" dur="2000"/>
                                        <p:tgtEl>
                                          <p:spTgt spid="99"/>
                                        </p:tgtEl>
                                      </p:cBhvr>
                                    </p:animEffect>
                                  </p:childTnLst>
                                </p:cTn>
                              </p:par>
                              <p:par>
                                <p:cTn id="401" presetID="6" presetClass="entr" presetSubtype="16" fill="hold" grpId="0" nodeType="withEffect">
                                  <p:stCondLst>
                                    <p:cond delay="0"/>
                                  </p:stCondLst>
                                  <p:childTnLst>
                                    <p:set>
                                      <p:cBhvr>
                                        <p:cTn id="402" dur="1" fill="hold">
                                          <p:stCondLst>
                                            <p:cond delay="0"/>
                                          </p:stCondLst>
                                        </p:cTn>
                                        <p:tgtEl>
                                          <p:spTgt spid="98"/>
                                        </p:tgtEl>
                                        <p:attrNameLst>
                                          <p:attrName>style.visibility</p:attrName>
                                        </p:attrNameLst>
                                      </p:cBhvr>
                                      <p:to>
                                        <p:strVal val="visible"/>
                                      </p:to>
                                    </p:set>
                                    <p:animEffect transition="in" filter="circle(in)">
                                      <p:cBhvr>
                                        <p:cTn id="403" dur="2000"/>
                                        <p:tgtEl>
                                          <p:spTgt spid="98"/>
                                        </p:tgtEl>
                                      </p:cBhvr>
                                    </p:animEffect>
                                  </p:childTnLst>
                                </p:cTn>
                              </p:par>
                            </p:childTnLst>
                          </p:cTn>
                        </p:par>
                        <p:par>
                          <p:cTn id="404" fill="hold">
                            <p:stCondLst>
                              <p:cond delay="2000"/>
                            </p:stCondLst>
                            <p:childTnLst>
                              <p:par>
                                <p:cTn id="405" presetID="14" presetClass="entr" presetSubtype="10" fill="hold" grpId="0" nodeType="afterEffect">
                                  <p:stCondLst>
                                    <p:cond delay="0"/>
                                  </p:stCondLst>
                                  <p:childTnLst>
                                    <p:set>
                                      <p:cBhvr>
                                        <p:cTn id="406" dur="1" fill="hold">
                                          <p:stCondLst>
                                            <p:cond delay="0"/>
                                          </p:stCondLst>
                                        </p:cTn>
                                        <p:tgtEl>
                                          <p:spTgt spid="100"/>
                                        </p:tgtEl>
                                        <p:attrNameLst>
                                          <p:attrName>style.visibility</p:attrName>
                                        </p:attrNameLst>
                                      </p:cBhvr>
                                      <p:to>
                                        <p:strVal val="visible"/>
                                      </p:to>
                                    </p:set>
                                    <p:animEffect transition="in" filter="randombar(horizontal)">
                                      <p:cBhvr>
                                        <p:cTn id="407" dur="500"/>
                                        <p:tgtEl>
                                          <p:spTgt spid="100"/>
                                        </p:tgtEl>
                                      </p:cBhvr>
                                    </p:animEffect>
                                  </p:childTnLst>
                                </p:cTn>
                              </p:par>
                              <p:par>
                                <p:cTn id="408" presetID="22" presetClass="entr" presetSubtype="8" fill="hold" nodeType="withEffect">
                                  <p:stCondLst>
                                    <p:cond delay="0"/>
                                  </p:stCondLst>
                                  <p:childTnLst>
                                    <p:set>
                                      <p:cBhvr>
                                        <p:cTn id="409" dur="1" fill="hold">
                                          <p:stCondLst>
                                            <p:cond delay="0"/>
                                          </p:stCondLst>
                                        </p:cTn>
                                        <p:tgtEl>
                                          <p:spTgt spid="331"/>
                                        </p:tgtEl>
                                        <p:attrNameLst>
                                          <p:attrName>style.visibility</p:attrName>
                                        </p:attrNameLst>
                                      </p:cBhvr>
                                      <p:to>
                                        <p:strVal val="visible"/>
                                      </p:to>
                                    </p:set>
                                    <p:animEffect transition="in" filter="wipe(left)">
                                      <p:cBhvr>
                                        <p:cTn id="410" dur="500"/>
                                        <p:tgtEl>
                                          <p:spTgt spid="331"/>
                                        </p:tgtEl>
                                      </p:cBhvr>
                                    </p:animEffect>
                                  </p:childTnLst>
                                </p:cTn>
                              </p:par>
                            </p:childTnLst>
                          </p:cTn>
                        </p:par>
                        <p:par>
                          <p:cTn id="411" fill="hold">
                            <p:stCondLst>
                              <p:cond delay="2500"/>
                            </p:stCondLst>
                            <p:childTnLst>
                              <p:par>
                                <p:cTn id="412" presetID="22" presetClass="entr" presetSubtype="8" fill="hold" grpId="0" nodeType="afterEffect">
                                  <p:stCondLst>
                                    <p:cond delay="0"/>
                                  </p:stCondLst>
                                  <p:childTnLst>
                                    <p:set>
                                      <p:cBhvr>
                                        <p:cTn id="413" dur="1" fill="hold">
                                          <p:stCondLst>
                                            <p:cond delay="0"/>
                                          </p:stCondLst>
                                        </p:cTn>
                                        <p:tgtEl>
                                          <p:spTgt spid="97"/>
                                        </p:tgtEl>
                                        <p:attrNameLst>
                                          <p:attrName>style.visibility</p:attrName>
                                        </p:attrNameLst>
                                      </p:cBhvr>
                                      <p:to>
                                        <p:strVal val="visible"/>
                                      </p:to>
                                    </p:set>
                                    <p:animEffect transition="in" filter="wipe(left)">
                                      <p:cBhvr>
                                        <p:cTn id="414" dur="2000"/>
                                        <p:tgtEl>
                                          <p:spTgt spid="97"/>
                                        </p:tgtEl>
                                      </p:cBhvr>
                                    </p:animEffect>
                                  </p:childTnLst>
                                </p:cTn>
                              </p:par>
                            </p:childTnLst>
                          </p:cTn>
                        </p:par>
                        <p:par>
                          <p:cTn id="415" fill="hold">
                            <p:stCondLst>
                              <p:cond delay="4500"/>
                            </p:stCondLst>
                            <p:childTnLst>
                              <p:par>
                                <p:cTn id="416" presetID="22" presetClass="entr" presetSubtype="8" fill="hold" nodeType="afterEffect">
                                  <p:stCondLst>
                                    <p:cond delay="0"/>
                                  </p:stCondLst>
                                  <p:childTnLst>
                                    <p:set>
                                      <p:cBhvr>
                                        <p:cTn id="417" dur="1" fill="hold">
                                          <p:stCondLst>
                                            <p:cond delay="0"/>
                                          </p:stCondLst>
                                        </p:cTn>
                                        <p:tgtEl>
                                          <p:spTgt spid="329"/>
                                        </p:tgtEl>
                                        <p:attrNameLst>
                                          <p:attrName>style.visibility</p:attrName>
                                        </p:attrNameLst>
                                      </p:cBhvr>
                                      <p:to>
                                        <p:strVal val="visible"/>
                                      </p:to>
                                    </p:set>
                                    <p:animEffect transition="in" filter="wipe(left)">
                                      <p:cBhvr>
                                        <p:cTn id="418" dur="500"/>
                                        <p:tgtEl>
                                          <p:spTgt spid="329"/>
                                        </p:tgtEl>
                                      </p:cBhvr>
                                    </p:animEffect>
                                  </p:childTnLst>
                                </p:cTn>
                              </p:par>
                            </p:childTnLst>
                          </p:cTn>
                        </p:par>
                        <p:par>
                          <p:cTn id="419" fill="hold">
                            <p:stCondLst>
                              <p:cond delay="5000"/>
                            </p:stCondLst>
                            <p:childTnLst>
                              <p:par>
                                <p:cTn id="420" presetID="6" presetClass="entr" presetSubtype="16" fill="hold" grpId="0" nodeType="afterEffect">
                                  <p:stCondLst>
                                    <p:cond delay="0"/>
                                  </p:stCondLst>
                                  <p:childTnLst>
                                    <p:set>
                                      <p:cBhvr>
                                        <p:cTn id="421" dur="1" fill="hold">
                                          <p:stCondLst>
                                            <p:cond delay="0"/>
                                          </p:stCondLst>
                                        </p:cTn>
                                        <p:tgtEl>
                                          <p:spTgt spid="94"/>
                                        </p:tgtEl>
                                        <p:attrNameLst>
                                          <p:attrName>style.visibility</p:attrName>
                                        </p:attrNameLst>
                                      </p:cBhvr>
                                      <p:to>
                                        <p:strVal val="visible"/>
                                      </p:to>
                                    </p:set>
                                    <p:animEffect transition="in" filter="circle(in)">
                                      <p:cBhvr>
                                        <p:cTn id="422" dur="2000"/>
                                        <p:tgtEl>
                                          <p:spTgt spid="94"/>
                                        </p:tgtEl>
                                      </p:cBhvr>
                                    </p:animEffect>
                                  </p:childTnLst>
                                </p:cTn>
                              </p:par>
                            </p:childTnLst>
                          </p:cTn>
                        </p:par>
                        <p:par>
                          <p:cTn id="423" fill="hold">
                            <p:stCondLst>
                              <p:cond delay="7000"/>
                            </p:stCondLst>
                            <p:childTnLst>
                              <p:par>
                                <p:cTn id="424" presetID="22" presetClass="entr" presetSubtype="8" fill="hold" nodeType="afterEffect">
                                  <p:stCondLst>
                                    <p:cond delay="0"/>
                                  </p:stCondLst>
                                  <p:childTnLst>
                                    <p:set>
                                      <p:cBhvr>
                                        <p:cTn id="425" dur="1" fill="hold">
                                          <p:stCondLst>
                                            <p:cond delay="0"/>
                                          </p:stCondLst>
                                        </p:cTn>
                                        <p:tgtEl>
                                          <p:spTgt spid="327"/>
                                        </p:tgtEl>
                                        <p:attrNameLst>
                                          <p:attrName>style.visibility</p:attrName>
                                        </p:attrNameLst>
                                      </p:cBhvr>
                                      <p:to>
                                        <p:strVal val="visible"/>
                                      </p:to>
                                    </p:set>
                                    <p:animEffect transition="in" filter="wipe(left)">
                                      <p:cBhvr>
                                        <p:cTn id="426" dur="500"/>
                                        <p:tgtEl>
                                          <p:spTgt spid="327"/>
                                        </p:tgtEl>
                                      </p:cBhvr>
                                    </p:animEffect>
                                  </p:childTnLst>
                                </p:cTn>
                              </p:par>
                            </p:childTnLst>
                          </p:cTn>
                        </p:par>
                        <p:par>
                          <p:cTn id="427" fill="hold">
                            <p:stCondLst>
                              <p:cond delay="7500"/>
                            </p:stCondLst>
                            <p:childTnLst>
                              <p:par>
                                <p:cTn id="428" presetID="6" presetClass="entr" presetSubtype="16" fill="hold" grpId="0" nodeType="afterEffect">
                                  <p:stCondLst>
                                    <p:cond delay="0"/>
                                  </p:stCondLst>
                                  <p:childTnLst>
                                    <p:set>
                                      <p:cBhvr>
                                        <p:cTn id="429" dur="1" fill="hold">
                                          <p:stCondLst>
                                            <p:cond delay="0"/>
                                          </p:stCondLst>
                                        </p:cTn>
                                        <p:tgtEl>
                                          <p:spTgt spid="102"/>
                                        </p:tgtEl>
                                        <p:attrNameLst>
                                          <p:attrName>style.visibility</p:attrName>
                                        </p:attrNameLst>
                                      </p:cBhvr>
                                      <p:to>
                                        <p:strVal val="visible"/>
                                      </p:to>
                                    </p:set>
                                    <p:animEffect transition="in" filter="circle(in)">
                                      <p:cBhvr>
                                        <p:cTn id="430" dur="2000"/>
                                        <p:tgtEl>
                                          <p:spTgt spid="102"/>
                                        </p:tgtEl>
                                      </p:cBhvr>
                                    </p:animEffect>
                                  </p:childTnLst>
                                </p:cTn>
                              </p:par>
                            </p:childTnLst>
                          </p:cTn>
                        </p:par>
                        <p:par>
                          <p:cTn id="431" fill="hold">
                            <p:stCondLst>
                              <p:cond delay="9500"/>
                            </p:stCondLst>
                            <p:childTnLst>
                              <p:par>
                                <p:cTn id="432" presetID="22" presetClass="entr" presetSubtype="4" fill="hold" nodeType="afterEffect">
                                  <p:stCondLst>
                                    <p:cond delay="0"/>
                                  </p:stCondLst>
                                  <p:childTnLst>
                                    <p:set>
                                      <p:cBhvr>
                                        <p:cTn id="433" dur="1" fill="hold">
                                          <p:stCondLst>
                                            <p:cond delay="0"/>
                                          </p:stCondLst>
                                        </p:cTn>
                                        <p:tgtEl>
                                          <p:spTgt spid="320"/>
                                        </p:tgtEl>
                                        <p:attrNameLst>
                                          <p:attrName>style.visibility</p:attrName>
                                        </p:attrNameLst>
                                      </p:cBhvr>
                                      <p:to>
                                        <p:strVal val="visible"/>
                                      </p:to>
                                    </p:set>
                                    <p:animEffect transition="in" filter="wipe(down)">
                                      <p:cBhvr>
                                        <p:cTn id="434" dur="500"/>
                                        <p:tgtEl>
                                          <p:spTgt spid="320"/>
                                        </p:tgtEl>
                                      </p:cBhvr>
                                    </p:animEffect>
                                  </p:childTnLst>
                                </p:cTn>
                              </p:par>
                            </p:childTnLst>
                          </p:cTn>
                        </p:par>
                        <p:par>
                          <p:cTn id="435" fill="hold">
                            <p:stCondLst>
                              <p:cond delay="10000"/>
                            </p:stCondLst>
                            <p:childTnLst>
                              <p:par>
                                <p:cTn id="436" presetID="22" presetClass="entr" presetSubtype="4" fill="hold" grpId="0" nodeType="afterEffect">
                                  <p:stCondLst>
                                    <p:cond delay="0"/>
                                  </p:stCondLst>
                                  <p:childTnLst>
                                    <p:set>
                                      <p:cBhvr>
                                        <p:cTn id="437" dur="1" fill="hold">
                                          <p:stCondLst>
                                            <p:cond delay="0"/>
                                          </p:stCondLst>
                                        </p:cTn>
                                        <p:tgtEl>
                                          <p:spTgt spid="103"/>
                                        </p:tgtEl>
                                        <p:attrNameLst>
                                          <p:attrName>style.visibility</p:attrName>
                                        </p:attrNameLst>
                                      </p:cBhvr>
                                      <p:to>
                                        <p:strVal val="visible"/>
                                      </p:to>
                                    </p:set>
                                    <p:animEffect transition="in" filter="wipe(down)">
                                      <p:cBhvr>
                                        <p:cTn id="438" dur="500"/>
                                        <p:tgtEl>
                                          <p:spTgt spid="103"/>
                                        </p:tgtEl>
                                      </p:cBhvr>
                                    </p:animEffect>
                                  </p:childTnLst>
                                </p:cTn>
                              </p:par>
                            </p:childTnLst>
                          </p:cTn>
                        </p:par>
                        <p:par>
                          <p:cTn id="439" fill="hold">
                            <p:stCondLst>
                              <p:cond delay="10500"/>
                            </p:stCondLst>
                            <p:childTnLst>
                              <p:par>
                                <p:cTn id="440" presetID="22" presetClass="entr" presetSubtype="4" fill="hold" nodeType="afterEffect">
                                  <p:stCondLst>
                                    <p:cond delay="0"/>
                                  </p:stCondLst>
                                  <p:childTnLst>
                                    <p:set>
                                      <p:cBhvr>
                                        <p:cTn id="441" dur="1" fill="hold">
                                          <p:stCondLst>
                                            <p:cond delay="0"/>
                                          </p:stCondLst>
                                        </p:cTn>
                                        <p:tgtEl>
                                          <p:spTgt spid="325"/>
                                        </p:tgtEl>
                                        <p:attrNameLst>
                                          <p:attrName>style.visibility</p:attrName>
                                        </p:attrNameLst>
                                      </p:cBhvr>
                                      <p:to>
                                        <p:strVal val="visible"/>
                                      </p:to>
                                    </p:set>
                                    <p:animEffect transition="in" filter="wipe(down)">
                                      <p:cBhvr>
                                        <p:cTn id="442" dur="500"/>
                                        <p:tgtEl>
                                          <p:spTgt spid="325"/>
                                        </p:tgtEl>
                                      </p:cBhvr>
                                    </p:animEffect>
                                  </p:childTnLst>
                                </p:cTn>
                              </p:par>
                            </p:childTnLst>
                          </p:cTn>
                        </p:par>
                        <p:par>
                          <p:cTn id="443" fill="hold">
                            <p:stCondLst>
                              <p:cond delay="11000"/>
                            </p:stCondLst>
                            <p:childTnLst>
                              <p:par>
                                <p:cTn id="444" presetID="22" presetClass="entr" presetSubtype="4" fill="hold" grpId="0" nodeType="afterEffect">
                                  <p:stCondLst>
                                    <p:cond delay="0"/>
                                  </p:stCondLst>
                                  <p:childTnLst>
                                    <p:set>
                                      <p:cBhvr>
                                        <p:cTn id="445" dur="1" fill="hold">
                                          <p:stCondLst>
                                            <p:cond delay="0"/>
                                          </p:stCondLst>
                                        </p:cTn>
                                        <p:tgtEl>
                                          <p:spTgt spid="101"/>
                                        </p:tgtEl>
                                        <p:attrNameLst>
                                          <p:attrName>style.visibility</p:attrName>
                                        </p:attrNameLst>
                                      </p:cBhvr>
                                      <p:to>
                                        <p:strVal val="visible"/>
                                      </p:to>
                                    </p:set>
                                    <p:animEffect transition="in" filter="wipe(down)">
                                      <p:cBhvr>
                                        <p:cTn id="446" dur="500"/>
                                        <p:tgtEl>
                                          <p:spTgt spid="101"/>
                                        </p:tgtEl>
                                      </p:cBhvr>
                                    </p:animEffect>
                                  </p:childTnLst>
                                </p:cTn>
                              </p:par>
                            </p:childTnLst>
                          </p:cTn>
                        </p:par>
                        <p:par>
                          <p:cTn id="447" fill="hold">
                            <p:stCondLst>
                              <p:cond delay="11500"/>
                            </p:stCondLst>
                            <p:childTnLst>
                              <p:par>
                                <p:cTn id="448" presetID="22" presetClass="entr" presetSubtype="4" fill="hold" grpId="0" nodeType="afterEffect">
                                  <p:stCondLst>
                                    <p:cond delay="0"/>
                                  </p:stCondLst>
                                  <p:childTnLst>
                                    <p:set>
                                      <p:cBhvr>
                                        <p:cTn id="449" dur="1" fill="hold">
                                          <p:stCondLst>
                                            <p:cond delay="0"/>
                                          </p:stCondLst>
                                        </p:cTn>
                                        <p:tgtEl>
                                          <p:spTgt spid="96"/>
                                        </p:tgtEl>
                                        <p:attrNameLst>
                                          <p:attrName>style.visibility</p:attrName>
                                        </p:attrNameLst>
                                      </p:cBhvr>
                                      <p:to>
                                        <p:strVal val="visible"/>
                                      </p:to>
                                    </p:set>
                                    <p:animEffect transition="in" filter="wipe(down)">
                                      <p:cBhvr>
                                        <p:cTn id="450" dur="500"/>
                                        <p:tgtEl>
                                          <p:spTgt spid="96"/>
                                        </p:tgtEl>
                                      </p:cBhvr>
                                    </p:animEffect>
                                  </p:childTnLst>
                                </p:cTn>
                              </p:par>
                            </p:childTnLst>
                          </p:cTn>
                        </p:par>
                        <p:par>
                          <p:cTn id="451" fill="hold">
                            <p:stCondLst>
                              <p:cond delay="12000"/>
                            </p:stCondLst>
                            <p:childTnLst>
                              <p:par>
                                <p:cTn id="452" presetID="22" presetClass="entr" presetSubtype="4" fill="hold" nodeType="afterEffect">
                                  <p:stCondLst>
                                    <p:cond delay="0"/>
                                  </p:stCondLst>
                                  <p:childTnLst>
                                    <p:set>
                                      <p:cBhvr>
                                        <p:cTn id="453" dur="1" fill="hold">
                                          <p:stCondLst>
                                            <p:cond delay="0"/>
                                          </p:stCondLst>
                                        </p:cTn>
                                        <p:tgtEl>
                                          <p:spTgt spid="322"/>
                                        </p:tgtEl>
                                        <p:attrNameLst>
                                          <p:attrName>style.visibility</p:attrName>
                                        </p:attrNameLst>
                                      </p:cBhvr>
                                      <p:to>
                                        <p:strVal val="visible"/>
                                      </p:to>
                                    </p:set>
                                    <p:animEffect transition="in" filter="wipe(down)">
                                      <p:cBhvr>
                                        <p:cTn id="454" dur="500"/>
                                        <p:tgtEl>
                                          <p:spTgt spid="322"/>
                                        </p:tgtEl>
                                      </p:cBhvr>
                                    </p:animEffect>
                                  </p:childTnLst>
                                </p:cTn>
                              </p:par>
                            </p:childTnLst>
                          </p:cTn>
                        </p:par>
                        <p:par>
                          <p:cTn id="455" fill="hold">
                            <p:stCondLst>
                              <p:cond delay="12500"/>
                            </p:stCondLst>
                            <p:childTnLst>
                              <p:par>
                                <p:cTn id="456" presetID="6" presetClass="entr" presetSubtype="16" fill="hold" nodeType="afterEffect">
                                  <p:stCondLst>
                                    <p:cond delay="0"/>
                                  </p:stCondLst>
                                  <p:childTnLst>
                                    <p:set>
                                      <p:cBhvr>
                                        <p:cTn id="457" dur="1" fill="hold">
                                          <p:stCondLst>
                                            <p:cond delay="0"/>
                                          </p:stCondLst>
                                        </p:cTn>
                                        <p:tgtEl>
                                          <p:spTgt spid="139"/>
                                        </p:tgtEl>
                                        <p:attrNameLst>
                                          <p:attrName>style.visibility</p:attrName>
                                        </p:attrNameLst>
                                      </p:cBhvr>
                                      <p:to>
                                        <p:strVal val="visible"/>
                                      </p:to>
                                    </p:set>
                                    <p:animEffect transition="in" filter="circle(in)">
                                      <p:cBhvr>
                                        <p:cTn id="458" dur="2000"/>
                                        <p:tgtEl>
                                          <p:spTgt spid="139"/>
                                        </p:tgtEl>
                                      </p:cBhvr>
                                    </p:animEffect>
                                  </p:childTnLst>
                                </p:cTn>
                              </p:par>
                            </p:childTnLst>
                          </p:cTn>
                        </p:par>
                      </p:childTnLst>
                    </p:cTn>
                  </p:par>
                  <p:par>
                    <p:cTn id="459" fill="hold">
                      <p:stCondLst>
                        <p:cond delay="indefinite"/>
                      </p:stCondLst>
                      <p:childTnLst>
                        <p:par>
                          <p:cTn id="460" fill="hold">
                            <p:stCondLst>
                              <p:cond delay="0"/>
                            </p:stCondLst>
                            <p:childTnLst>
                              <p:par>
                                <p:cTn id="461" presetID="10" presetClass="exit" presetSubtype="0" fill="hold" nodeType="clickEffect">
                                  <p:stCondLst>
                                    <p:cond delay="0"/>
                                  </p:stCondLst>
                                  <p:childTnLst>
                                    <p:animEffect transition="out" filter="fade">
                                      <p:cBhvr>
                                        <p:cTn id="462" dur="500"/>
                                        <p:tgtEl>
                                          <p:spTgt spid="139"/>
                                        </p:tgtEl>
                                      </p:cBhvr>
                                    </p:animEffect>
                                    <p:set>
                                      <p:cBhvr>
                                        <p:cTn id="463" dur="1" fill="hold">
                                          <p:stCondLst>
                                            <p:cond delay="499"/>
                                          </p:stCondLst>
                                        </p:cTn>
                                        <p:tgtEl>
                                          <p:spTgt spid="139"/>
                                        </p:tgtEl>
                                        <p:attrNameLst>
                                          <p:attrName>style.visibility</p:attrName>
                                        </p:attrNameLst>
                                      </p:cBhvr>
                                      <p:to>
                                        <p:strVal val="hidden"/>
                                      </p:to>
                                    </p:set>
                                  </p:childTnLst>
                                </p:cTn>
                              </p:par>
                            </p:childTnLst>
                          </p:cTn>
                        </p:par>
                        <p:par>
                          <p:cTn id="464" fill="hold">
                            <p:stCondLst>
                              <p:cond delay="500"/>
                            </p:stCondLst>
                            <p:childTnLst>
                              <p:par>
                                <p:cTn id="465" presetID="22" presetClass="entr" presetSubtype="4" fill="hold" nodeType="afterEffect">
                                  <p:stCondLst>
                                    <p:cond delay="0"/>
                                  </p:stCondLst>
                                  <p:childTnLst>
                                    <p:set>
                                      <p:cBhvr>
                                        <p:cTn id="466" dur="1" fill="hold">
                                          <p:stCondLst>
                                            <p:cond delay="0"/>
                                          </p:stCondLst>
                                        </p:cTn>
                                        <p:tgtEl>
                                          <p:spTgt spid="89"/>
                                        </p:tgtEl>
                                        <p:attrNameLst>
                                          <p:attrName>style.visibility</p:attrName>
                                        </p:attrNameLst>
                                      </p:cBhvr>
                                      <p:to>
                                        <p:strVal val="visible"/>
                                      </p:to>
                                    </p:set>
                                    <p:animEffect transition="in" filter="wipe(down)">
                                      <p:cBhvr>
                                        <p:cTn id="467" dur="500"/>
                                        <p:tgtEl>
                                          <p:spTgt spid="89"/>
                                        </p:tgtEl>
                                      </p:cBhvr>
                                    </p:animEffect>
                                  </p:childTnLst>
                                </p:cTn>
                              </p:par>
                              <p:par>
                                <p:cTn id="468" presetID="6" presetClass="emph" presetSubtype="0" repeatCount="indefinite" fill="hold" nodeType="withEffect">
                                  <p:stCondLst>
                                    <p:cond delay="0"/>
                                  </p:stCondLst>
                                  <p:childTnLst>
                                    <p:animScale>
                                      <p:cBhvr>
                                        <p:cTn id="469" dur="2000" fill="hold"/>
                                        <p:tgtEl>
                                          <p:spTgt spid="89"/>
                                        </p:tgtEl>
                                      </p:cBhvr>
                                      <p:by x="150000" y="150000"/>
                                    </p:animScale>
                                  </p:childTnLst>
                                </p:cTn>
                              </p:par>
                            </p:childTnLst>
                          </p:cTn>
                        </p:par>
                        <p:par>
                          <p:cTn id="470" fill="hold">
                            <p:stCondLst>
                              <p:cond delay="2500"/>
                            </p:stCondLst>
                            <p:childTnLst>
                              <p:par>
                                <p:cTn id="471" presetID="22" presetClass="entr" presetSubtype="4" fill="hold" grpId="0" nodeType="afterEffect">
                                  <p:stCondLst>
                                    <p:cond delay="0"/>
                                  </p:stCondLst>
                                  <p:childTnLst>
                                    <p:set>
                                      <p:cBhvr>
                                        <p:cTn id="472" dur="1" fill="hold">
                                          <p:stCondLst>
                                            <p:cond delay="0"/>
                                          </p:stCondLst>
                                        </p:cTn>
                                        <p:tgtEl>
                                          <p:spTgt spid="88"/>
                                        </p:tgtEl>
                                        <p:attrNameLst>
                                          <p:attrName>style.visibility</p:attrName>
                                        </p:attrNameLst>
                                      </p:cBhvr>
                                      <p:to>
                                        <p:strVal val="visible"/>
                                      </p:to>
                                    </p:set>
                                    <p:animEffect transition="in" filter="wipe(down)">
                                      <p:cBhvr>
                                        <p:cTn id="473" dur="500"/>
                                        <p:tgtEl>
                                          <p:spTgt spid="88"/>
                                        </p:tgtEl>
                                      </p:cBhvr>
                                    </p:animEffect>
                                  </p:childTnLst>
                                </p:cTn>
                              </p:par>
                            </p:childTnLst>
                          </p:cTn>
                        </p:par>
                        <p:par>
                          <p:cTn id="474" fill="hold">
                            <p:stCondLst>
                              <p:cond delay="3000"/>
                            </p:stCondLst>
                            <p:childTnLst>
                              <p:par>
                                <p:cTn id="475" presetID="22" presetClass="entr" presetSubtype="1" fill="hold" nodeType="afterEffect">
                                  <p:stCondLst>
                                    <p:cond delay="0"/>
                                  </p:stCondLst>
                                  <p:childTnLst>
                                    <p:set>
                                      <p:cBhvr>
                                        <p:cTn id="476" dur="1" fill="hold">
                                          <p:stCondLst>
                                            <p:cond delay="0"/>
                                          </p:stCondLst>
                                        </p:cTn>
                                        <p:tgtEl>
                                          <p:spTgt spid="90"/>
                                        </p:tgtEl>
                                        <p:attrNameLst>
                                          <p:attrName>style.visibility</p:attrName>
                                        </p:attrNameLst>
                                      </p:cBhvr>
                                      <p:to>
                                        <p:strVal val="visible"/>
                                      </p:to>
                                    </p:set>
                                    <p:animEffect transition="in" filter="wipe(up)">
                                      <p:cBhvr>
                                        <p:cTn id="477" dur="2000"/>
                                        <p:tgtEl>
                                          <p:spTgt spid="90"/>
                                        </p:tgtEl>
                                      </p:cBhvr>
                                    </p:animEffect>
                                  </p:childTnLst>
                                </p:cTn>
                              </p:par>
                              <p:par>
                                <p:cTn id="478" presetID="22" presetClass="entr" presetSubtype="1" fill="hold" nodeType="withEffect">
                                  <p:stCondLst>
                                    <p:cond delay="0"/>
                                  </p:stCondLst>
                                  <p:childTnLst>
                                    <p:set>
                                      <p:cBhvr>
                                        <p:cTn id="479" dur="1" fill="hold">
                                          <p:stCondLst>
                                            <p:cond delay="0"/>
                                          </p:stCondLst>
                                        </p:cTn>
                                        <p:tgtEl>
                                          <p:spTgt spid="92"/>
                                        </p:tgtEl>
                                        <p:attrNameLst>
                                          <p:attrName>style.visibility</p:attrName>
                                        </p:attrNameLst>
                                      </p:cBhvr>
                                      <p:to>
                                        <p:strVal val="visible"/>
                                      </p:to>
                                    </p:set>
                                    <p:animEffect transition="in" filter="wipe(up)">
                                      <p:cBhvr>
                                        <p:cTn id="480" dur="2000"/>
                                        <p:tgtEl>
                                          <p:spTgt spid="92"/>
                                        </p:tgtEl>
                                      </p:cBhvr>
                                    </p:animEffect>
                                  </p:childTnLst>
                                </p:cTn>
                              </p:par>
                              <p:par>
                                <p:cTn id="481" presetID="32" presetClass="emph" presetSubtype="0" repeatCount="indefinite" fill="hold" nodeType="withEffect">
                                  <p:stCondLst>
                                    <p:cond delay="0"/>
                                  </p:stCondLst>
                                  <p:childTnLst>
                                    <p:animRot by="120000">
                                      <p:cBhvr>
                                        <p:cTn id="482" dur="100" fill="hold">
                                          <p:stCondLst>
                                            <p:cond delay="0"/>
                                          </p:stCondLst>
                                        </p:cTn>
                                        <p:tgtEl>
                                          <p:spTgt spid="92"/>
                                        </p:tgtEl>
                                        <p:attrNameLst>
                                          <p:attrName>r</p:attrName>
                                        </p:attrNameLst>
                                      </p:cBhvr>
                                    </p:animRot>
                                    <p:animRot by="-240000">
                                      <p:cBhvr>
                                        <p:cTn id="483" dur="200" fill="hold">
                                          <p:stCondLst>
                                            <p:cond delay="200"/>
                                          </p:stCondLst>
                                        </p:cTn>
                                        <p:tgtEl>
                                          <p:spTgt spid="92"/>
                                        </p:tgtEl>
                                        <p:attrNameLst>
                                          <p:attrName>r</p:attrName>
                                        </p:attrNameLst>
                                      </p:cBhvr>
                                    </p:animRot>
                                    <p:animRot by="240000">
                                      <p:cBhvr>
                                        <p:cTn id="484" dur="200" fill="hold">
                                          <p:stCondLst>
                                            <p:cond delay="400"/>
                                          </p:stCondLst>
                                        </p:cTn>
                                        <p:tgtEl>
                                          <p:spTgt spid="92"/>
                                        </p:tgtEl>
                                        <p:attrNameLst>
                                          <p:attrName>r</p:attrName>
                                        </p:attrNameLst>
                                      </p:cBhvr>
                                    </p:animRot>
                                    <p:animRot by="-240000">
                                      <p:cBhvr>
                                        <p:cTn id="485" dur="200" fill="hold">
                                          <p:stCondLst>
                                            <p:cond delay="600"/>
                                          </p:stCondLst>
                                        </p:cTn>
                                        <p:tgtEl>
                                          <p:spTgt spid="92"/>
                                        </p:tgtEl>
                                        <p:attrNameLst>
                                          <p:attrName>r</p:attrName>
                                        </p:attrNameLst>
                                      </p:cBhvr>
                                    </p:animRot>
                                    <p:animRot by="120000">
                                      <p:cBhvr>
                                        <p:cTn id="486" dur="200" fill="hold">
                                          <p:stCondLst>
                                            <p:cond delay="800"/>
                                          </p:stCondLst>
                                        </p:cTn>
                                        <p:tgtEl>
                                          <p:spTgt spid="92"/>
                                        </p:tgtEl>
                                        <p:attrNameLst>
                                          <p:attrName>r</p:attrName>
                                        </p:attrNameLst>
                                      </p:cBhvr>
                                    </p:animRot>
                                  </p:childTnLst>
                                </p:cTn>
                              </p:par>
                              <p:par>
                                <p:cTn id="487" presetID="32" presetClass="emph" presetSubtype="0" repeatCount="indefinite" fill="hold" nodeType="withEffect">
                                  <p:stCondLst>
                                    <p:cond delay="0"/>
                                  </p:stCondLst>
                                  <p:childTnLst>
                                    <p:animRot by="120000">
                                      <p:cBhvr>
                                        <p:cTn id="488" dur="100" fill="hold">
                                          <p:stCondLst>
                                            <p:cond delay="0"/>
                                          </p:stCondLst>
                                        </p:cTn>
                                        <p:tgtEl>
                                          <p:spTgt spid="90"/>
                                        </p:tgtEl>
                                        <p:attrNameLst>
                                          <p:attrName>r</p:attrName>
                                        </p:attrNameLst>
                                      </p:cBhvr>
                                    </p:animRot>
                                    <p:animRot by="-240000">
                                      <p:cBhvr>
                                        <p:cTn id="489" dur="200" fill="hold">
                                          <p:stCondLst>
                                            <p:cond delay="200"/>
                                          </p:stCondLst>
                                        </p:cTn>
                                        <p:tgtEl>
                                          <p:spTgt spid="90"/>
                                        </p:tgtEl>
                                        <p:attrNameLst>
                                          <p:attrName>r</p:attrName>
                                        </p:attrNameLst>
                                      </p:cBhvr>
                                    </p:animRot>
                                    <p:animRot by="240000">
                                      <p:cBhvr>
                                        <p:cTn id="490" dur="200" fill="hold">
                                          <p:stCondLst>
                                            <p:cond delay="400"/>
                                          </p:stCondLst>
                                        </p:cTn>
                                        <p:tgtEl>
                                          <p:spTgt spid="90"/>
                                        </p:tgtEl>
                                        <p:attrNameLst>
                                          <p:attrName>r</p:attrName>
                                        </p:attrNameLst>
                                      </p:cBhvr>
                                    </p:animRot>
                                    <p:animRot by="-240000">
                                      <p:cBhvr>
                                        <p:cTn id="491" dur="200" fill="hold">
                                          <p:stCondLst>
                                            <p:cond delay="600"/>
                                          </p:stCondLst>
                                        </p:cTn>
                                        <p:tgtEl>
                                          <p:spTgt spid="90"/>
                                        </p:tgtEl>
                                        <p:attrNameLst>
                                          <p:attrName>r</p:attrName>
                                        </p:attrNameLst>
                                      </p:cBhvr>
                                    </p:animRot>
                                    <p:animRot by="120000">
                                      <p:cBhvr>
                                        <p:cTn id="492" dur="200" fill="hold">
                                          <p:stCondLst>
                                            <p:cond delay="800"/>
                                          </p:stCondLst>
                                        </p:cTn>
                                        <p:tgtEl>
                                          <p:spTgt spid="90"/>
                                        </p:tgtEl>
                                        <p:attrNameLst>
                                          <p:attrName>r</p:attrName>
                                        </p:attrNameLst>
                                      </p:cBhvr>
                                    </p:animRot>
                                  </p:childTnLst>
                                </p:cTn>
                              </p:par>
                              <p:par>
                                <p:cTn id="493" presetID="22" presetClass="entr" presetSubtype="1" fill="hold" grpId="0" nodeType="withEffect">
                                  <p:stCondLst>
                                    <p:cond delay="0"/>
                                  </p:stCondLst>
                                  <p:childTnLst>
                                    <p:set>
                                      <p:cBhvr>
                                        <p:cTn id="494" dur="1" fill="hold">
                                          <p:stCondLst>
                                            <p:cond delay="0"/>
                                          </p:stCondLst>
                                        </p:cTn>
                                        <p:tgtEl>
                                          <p:spTgt spid="91"/>
                                        </p:tgtEl>
                                        <p:attrNameLst>
                                          <p:attrName>style.visibility</p:attrName>
                                        </p:attrNameLst>
                                      </p:cBhvr>
                                      <p:to>
                                        <p:strVal val="visible"/>
                                      </p:to>
                                    </p:set>
                                    <p:animEffect transition="in" filter="wipe(up)">
                                      <p:cBhvr>
                                        <p:cTn id="495" dur="2000"/>
                                        <p:tgtEl>
                                          <p:spTgt spid="91"/>
                                        </p:tgtEl>
                                      </p:cBhvr>
                                    </p:animEffect>
                                  </p:childTnLst>
                                </p:cTn>
                              </p:par>
                            </p:childTnLst>
                          </p:cTn>
                        </p:par>
                        <p:par>
                          <p:cTn id="496" fill="hold">
                            <p:stCondLst>
                              <p:cond delay="5000"/>
                            </p:stCondLst>
                            <p:childTnLst>
                              <p:par>
                                <p:cTn id="497" presetID="21" presetClass="entr" presetSubtype="1" fill="hold" nodeType="afterEffect">
                                  <p:stCondLst>
                                    <p:cond delay="0"/>
                                  </p:stCondLst>
                                  <p:childTnLst>
                                    <p:set>
                                      <p:cBhvr>
                                        <p:cTn id="498" dur="1" fill="hold">
                                          <p:stCondLst>
                                            <p:cond delay="0"/>
                                          </p:stCondLst>
                                        </p:cTn>
                                        <p:tgtEl>
                                          <p:spTgt spid="79"/>
                                        </p:tgtEl>
                                        <p:attrNameLst>
                                          <p:attrName>style.visibility</p:attrName>
                                        </p:attrNameLst>
                                      </p:cBhvr>
                                      <p:to>
                                        <p:strVal val="visible"/>
                                      </p:to>
                                    </p:set>
                                    <p:animEffect transition="in" filter="wheel(1)">
                                      <p:cBhvr>
                                        <p:cTn id="499" dur="2000"/>
                                        <p:tgtEl>
                                          <p:spTgt spid="79"/>
                                        </p:tgtEl>
                                      </p:cBhvr>
                                    </p:animEffect>
                                  </p:childTnLst>
                                </p:cTn>
                              </p:par>
                            </p:childTnLst>
                          </p:cTn>
                        </p:par>
                        <p:par>
                          <p:cTn id="500" fill="hold">
                            <p:stCondLst>
                              <p:cond delay="7000"/>
                            </p:stCondLst>
                            <p:childTnLst>
                              <p:par>
                                <p:cTn id="501" presetID="21" presetClass="entr" presetSubtype="1" fill="hold" grpId="0" nodeType="afterEffect">
                                  <p:stCondLst>
                                    <p:cond delay="0"/>
                                  </p:stCondLst>
                                  <p:childTnLst>
                                    <p:set>
                                      <p:cBhvr>
                                        <p:cTn id="502" dur="1" fill="hold">
                                          <p:stCondLst>
                                            <p:cond delay="0"/>
                                          </p:stCondLst>
                                        </p:cTn>
                                        <p:tgtEl>
                                          <p:spTgt spid="93"/>
                                        </p:tgtEl>
                                        <p:attrNameLst>
                                          <p:attrName>style.visibility</p:attrName>
                                        </p:attrNameLst>
                                      </p:cBhvr>
                                      <p:to>
                                        <p:strVal val="visible"/>
                                      </p:to>
                                    </p:set>
                                    <p:animEffect transition="in" filter="wheel(1)">
                                      <p:cBhvr>
                                        <p:cTn id="503" dur="2000"/>
                                        <p:tgtEl>
                                          <p:spTgt spid="93"/>
                                        </p:tgtEl>
                                      </p:cBhvr>
                                    </p:animEffect>
                                  </p:childTnLst>
                                </p:cTn>
                              </p:par>
                            </p:childTnLst>
                          </p:cTn>
                        </p:par>
                        <p:par>
                          <p:cTn id="504" fill="hold">
                            <p:stCondLst>
                              <p:cond delay="9000"/>
                            </p:stCondLst>
                            <p:childTnLst>
                              <p:par>
                                <p:cTn id="505" presetID="6" presetClass="entr" presetSubtype="16" fill="hold" nodeType="afterEffect">
                                  <p:stCondLst>
                                    <p:cond delay="0"/>
                                  </p:stCondLst>
                                  <p:childTnLst>
                                    <p:set>
                                      <p:cBhvr>
                                        <p:cTn id="506" dur="1" fill="hold">
                                          <p:stCondLst>
                                            <p:cond delay="0"/>
                                          </p:stCondLst>
                                        </p:cTn>
                                        <p:tgtEl>
                                          <p:spTgt spid="140"/>
                                        </p:tgtEl>
                                        <p:attrNameLst>
                                          <p:attrName>style.visibility</p:attrName>
                                        </p:attrNameLst>
                                      </p:cBhvr>
                                      <p:to>
                                        <p:strVal val="visible"/>
                                      </p:to>
                                    </p:set>
                                    <p:animEffect transition="in" filter="circle(in)">
                                      <p:cBhvr>
                                        <p:cTn id="507" dur="2000"/>
                                        <p:tgtEl>
                                          <p:spTgt spid="140"/>
                                        </p:tgtEl>
                                      </p:cBhvr>
                                    </p:animEffect>
                                  </p:childTnLst>
                                </p:cTn>
                              </p:par>
                            </p:childTnLst>
                          </p:cTn>
                        </p:par>
                      </p:childTnLst>
                    </p:cTn>
                  </p:par>
                  <p:par>
                    <p:cTn id="508" fill="hold">
                      <p:stCondLst>
                        <p:cond delay="indefinite"/>
                      </p:stCondLst>
                      <p:childTnLst>
                        <p:par>
                          <p:cTn id="509" fill="hold">
                            <p:stCondLst>
                              <p:cond delay="0"/>
                            </p:stCondLst>
                            <p:childTnLst>
                              <p:par>
                                <p:cTn id="510" presetID="10" presetClass="exit" presetSubtype="0" fill="hold" nodeType="clickEffect">
                                  <p:stCondLst>
                                    <p:cond delay="0"/>
                                  </p:stCondLst>
                                  <p:childTnLst>
                                    <p:animEffect transition="out" filter="fade">
                                      <p:cBhvr>
                                        <p:cTn id="511" dur="500"/>
                                        <p:tgtEl>
                                          <p:spTgt spid="140"/>
                                        </p:tgtEl>
                                      </p:cBhvr>
                                    </p:animEffect>
                                    <p:set>
                                      <p:cBhvr>
                                        <p:cTn id="512" dur="1" fill="hold">
                                          <p:stCondLst>
                                            <p:cond delay="499"/>
                                          </p:stCondLst>
                                        </p:cTn>
                                        <p:tgtEl>
                                          <p:spTgt spid="140"/>
                                        </p:tgtEl>
                                        <p:attrNameLst>
                                          <p:attrName>style.visibility</p:attrName>
                                        </p:attrNameLst>
                                      </p:cBhvr>
                                      <p:to>
                                        <p:strVal val="hidden"/>
                                      </p:to>
                                    </p:set>
                                  </p:childTnLst>
                                </p:cTn>
                              </p:par>
                            </p:childTnLst>
                          </p:cTn>
                        </p:par>
                        <p:par>
                          <p:cTn id="513" fill="hold">
                            <p:stCondLst>
                              <p:cond delay="500"/>
                            </p:stCondLst>
                            <p:childTnLst>
                              <p:par>
                                <p:cTn id="514" presetID="53" presetClass="entr" presetSubtype="16" fill="hold" grpId="0" nodeType="afterEffect">
                                  <p:stCondLst>
                                    <p:cond delay="0"/>
                                  </p:stCondLst>
                                  <p:childTnLst>
                                    <p:set>
                                      <p:cBhvr>
                                        <p:cTn id="515" dur="1" fill="hold">
                                          <p:stCondLst>
                                            <p:cond delay="0"/>
                                          </p:stCondLst>
                                        </p:cTn>
                                        <p:tgtEl>
                                          <p:spTgt spid="347"/>
                                        </p:tgtEl>
                                        <p:attrNameLst>
                                          <p:attrName>style.visibility</p:attrName>
                                        </p:attrNameLst>
                                      </p:cBhvr>
                                      <p:to>
                                        <p:strVal val="visible"/>
                                      </p:to>
                                    </p:set>
                                    <p:anim calcmode="lin" valueType="num">
                                      <p:cBhvr>
                                        <p:cTn id="516" dur="500" fill="hold"/>
                                        <p:tgtEl>
                                          <p:spTgt spid="347"/>
                                        </p:tgtEl>
                                        <p:attrNameLst>
                                          <p:attrName>ppt_w</p:attrName>
                                        </p:attrNameLst>
                                      </p:cBhvr>
                                      <p:tavLst>
                                        <p:tav tm="0">
                                          <p:val>
                                            <p:fltVal val="0"/>
                                          </p:val>
                                        </p:tav>
                                        <p:tav tm="100000">
                                          <p:val>
                                            <p:strVal val="#ppt_w"/>
                                          </p:val>
                                        </p:tav>
                                      </p:tavLst>
                                    </p:anim>
                                    <p:anim calcmode="lin" valueType="num">
                                      <p:cBhvr>
                                        <p:cTn id="517" dur="500" fill="hold"/>
                                        <p:tgtEl>
                                          <p:spTgt spid="347"/>
                                        </p:tgtEl>
                                        <p:attrNameLst>
                                          <p:attrName>ppt_h</p:attrName>
                                        </p:attrNameLst>
                                      </p:cBhvr>
                                      <p:tavLst>
                                        <p:tav tm="0">
                                          <p:val>
                                            <p:fltVal val="0"/>
                                          </p:val>
                                        </p:tav>
                                        <p:tav tm="100000">
                                          <p:val>
                                            <p:strVal val="#ppt_h"/>
                                          </p:val>
                                        </p:tav>
                                      </p:tavLst>
                                    </p:anim>
                                    <p:animEffect transition="in" filter="fade">
                                      <p:cBhvr>
                                        <p:cTn id="518" dur="500"/>
                                        <p:tgtEl>
                                          <p:spTgt spid="347"/>
                                        </p:tgtEl>
                                      </p:cBhvr>
                                    </p:animEffect>
                                  </p:childTnLst>
                                </p:cTn>
                              </p:par>
                              <p:par>
                                <p:cTn id="519" presetID="6" presetClass="emph" presetSubtype="0" autoRev="1" fill="hold" grpId="1" nodeType="withEffect">
                                  <p:stCondLst>
                                    <p:cond delay="0"/>
                                  </p:stCondLst>
                                  <p:childTnLst>
                                    <p:animScale>
                                      <p:cBhvr>
                                        <p:cTn id="520" dur="2000" fill="hold"/>
                                        <p:tgtEl>
                                          <p:spTgt spid="347"/>
                                        </p:tgtEl>
                                      </p:cBhvr>
                                      <p:by x="25000" y="25000"/>
                                    </p:animScale>
                                  </p:childTnLst>
                                </p:cTn>
                              </p:par>
                            </p:childTnLst>
                          </p:cTn>
                        </p:par>
                        <p:par>
                          <p:cTn id="521" fill="hold">
                            <p:stCondLst>
                              <p:cond delay="4500"/>
                            </p:stCondLst>
                            <p:childTnLst>
                              <p:par>
                                <p:cTn id="522" presetID="0" presetClass="path" presetSubtype="0" accel="50000" decel="50000" fill="hold" grpId="2" nodeType="afterEffect">
                                  <p:stCondLst>
                                    <p:cond delay="0"/>
                                  </p:stCondLst>
                                  <p:childTnLst>
                                    <p:animMotion origin="layout" path="M 0.00962 0.00949 L 0.00962 0.00972 C 0.0093 0.01296 0.00914 0.01643 0.00866 0.01991 C 0.00866 0.02106 0.00834 0.02222 0.00786 0.02338 C 0.00593 0.02986 0.00433 0.03704 0.00144 0.04305 C 0.00096 0.04421 0.00032 0.04514 -0.00016 0.04653 C -0.0024 0.05324 -0.00432 0.06042 -0.00657 0.06736 C -0.00689 0.06852 -0.00769 0.06967 -0.00817 0.07083 C -0.01057 0.07778 -0.01266 0.08495 -0.01538 0.09167 C -0.01779 0.09792 -0.02035 0.10393 -0.02259 0.11018 C -0.02291 0.11134 -0.02291 0.11273 -0.02339 0.11366 C -0.02836 0.12245 -0.03718 0.13148 -0.04263 0.13819 C -0.05112 0.14838 -0.03317 0.13333 -0.05785 0.15208 C -0.06474 0.15717 -0.07211 0.16134 -0.07868 0.16713 C -0.08718 0.1743 -0.09054 0.17754 -0.10288 0.18449 C -0.10897 0.18796 -0.11506 0.1919 -0.12131 0.19491 C -0.12211 0.19537 -0.12291 0.19583 -0.12372 0.19606 C -0.1274 0.19722 -0.13125 0.19838 -0.13493 0.19954 C -0.14038 0.20139 -0.14567 0.20324 -0.15096 0.20532 C -0.15448 0.20671 -0.15785 0.20949 -0.16138 0.20995 L -0.16939 0.21111 C -0.17163 0.2118 -0.17372 0.21296 -0.1758 0.21342 C -0.18141 0.21481 -0.19279 0.2169 -0.19279 0.21713 C -0.19535 0.21829 -0.19904 0.22014 -0.2016 0.22037 C -0.20769 0.22129 -0.21394 0.22106 -0.22003 0.22153 C -0.22291 0.22222 -0.2258 0.22338 -0.22884 0.22384 C -0.23237 0.22454 -0.23573 0.22454 -0.23926 0.225 C -0.24118 0.22523 -0.24295 0.22592 -0.24487 0.22616 C -0.24711 0.22662 -0.2492 0.22685 -0.25128 0.22731 C -0.254 0.22801 -0.25657 0.22917 -0.25929 0.22963 C -0.26154 0.23009 -0.26362 0.23032 -0.2657 0.23079 C -0.26682 0.23102 -0.26795 0.23148 -0.26891 0.23194 C -0.26987 0.23241 -0.27051 0.23287 -0.27131 0.2331 C -0.27356 0.23379 -0.27564 0.23379 -0.27788 0.23426 C -0.28205 0.23542 -0.28638 0.23657 -0.2907 0.23773 C -0.29166 0.23819 -0.29279 0.23866 -0.29391 0.23889 C -0.29599 0.23958 -0.29807 0.23981 -0.30032 0.24004 C -0.31923 0.24305 -0.30625 0.24074 -0.30272 0.24004 C -0.29295 0.23542 -0.30112 0.23889 -0.27708 0.23889 L -0.27708 0.23912 " pathEditMode="relative" rAng="0" ptsTypes="AAAAAAAAAAAAAAAAAAAAAAAAAAAAAAAAAAAAAAAA">
                                      <p:cBhvr>
                                        <p:cTn id="523" dur="2000" fill="hold"/>
                                        <p:tgtEl>
                                          <p:spTgt spid="347"/>
                                        </p:tgtEl>
                                        <p:attrNameLst>
                                          <p:attrName>ppt_x</p:attrName>
                                          <p:attrName>ppt_y</p:attrName>
                                        </p:attrNameLst>
                                      </p:cBhvr>
                                      <p:rCtr x="-16010" y="11597"/>
                                    </p:animMotion>
                                  </p:childTnLst>
                                </p:cTn>
                              </p:par>
                            </p:childTnLst>
                          </p:cTn>
                        </p:par>
                        <p:par>
                          <p:cTn id="524" fill="hold">
                            <p:stCondLst>
                              <p:cond delay="6500"/>
                            </p:stCondLst>
                            <p:childTnLst>
                              <p:par>
                                <p:cTn id="525" presetID="6" presetClass="emph" presetSubtype="0" fill="hold" grpId="3" nodeType="afterEffect">
                                  <p:stCondLst>
                                    <p:cond delay="0"/>
                                  </p:stCondLst>
                                  <p:childTnLst>
                                    <p:animScale>
                                      <p:cBhvr>
                                        <p:cTn id="526" dur="2000" fill="hold"/>
                                        <p:tgtEl>
                                          <p:spTgt spid="347"/>
                                        </p:tgtEl>
                                      </p:cBhvr>
                                      <p:by x="25000" y="25000"/>
                                    </p:animScale>
                                  </p:childTnLst>
                                </p:cTn>
                              </p:par>
                            </p:childTnLst>
                          </p:cTn>
                        </p:par>
                        <p:par>
                          <p:cTn id="527" fill="hold">
                            <p:stCondLst>
                              <p:cond delay="8500"/>
                            </p:stCondLst>
                            <p:childTnLst>
                              <p:par>
                                <p:cTn id="528" presetID="6" presetClass="entr" presetSubtype="16" fill="hold" nodeType="afterEffect">
                                  <p:stCondLst>
                                    <p:cond delay="0"/>
                                  </p:stCondLst>
                                  <p:childTnLst>
                                    <p:set>
                                      <p:cBhvr>
                                        <p:cTn id="529" dur="1" fill="hold">
                                          <p:stCondLst>
                                            <p:cond delay="0"/>
                                          </p:stCondLst>
                                        </p:cTn>
                                        <p:tgtEl>
                                          <p:spTgt spid="143"/>
                                        </p:tgtEl>
                                        <p:attrNameLst>
                                          <p:attrName>style.visibility</p:attrName>
                                        </p:attrNameLst>
                                      </p:cBhvr>
                                      <p:to>
                                        <p:strVal val="visible"/>
                                      </p:to>
                                    </p:set>
                                    <p:animEffect transition="in" filter="circle(in)">
                                      <p:cBhvr>
                                        <p:cTn id="530" dur="2000"/>
                                        <p:tgtEl>
                                          <p:spTgt spid="143"/>
                                        </p:tgtEl>
                                      </p:cBhvr>
                                    </p:animEffect>
                                  </p:childTnLst>
                                </p:cTn>
                              </p:par>
                            </p:childTnLst>
                          </p:cTn>
                        </p:par>
                      </p:childTnLst>
                    </p:cTn>
                  </p:par>
                  <p:par>
                    <p:cTn id="531" fill="hold">
                      <p:stCondLst>
                        <p:cond delay="indefinite"/>
                      </p:stCondLst>
                      <p:childTnLst>
                        <p:par>
                          <p:cTn id="532" fill="hold">
                            <p:stCondLst>
                              <p:cond delay="0"/>
                            </p:stCondLst>
                            <p:childTnLst>
                              <p:par>
                                <p:cTn id="533" presetID="10" presetClass="exit" presetSubtype="0" fill="hold" nodeType="clickEffect">
                                  <p:stCondLst>
                                    <p:cond delay="0"/>
                                  </p:stCondLst>
                                  <p:childTnLst>
                                    <p:animEffect transition="out" filter="fade">
                                      <p:cBhvr>
                                        <p:cTn id="534" dur="500"/>
                                        <p:tgtEl>
                                          <p:spTgt spid="143"/>
                                        </p:tgtEl>
                                      </p:cBhvr>
                                    </p:animEffect>
                                    <p:set>
                                      <p:cBhvr>
                                        <p:cTn id="535" dur="1" fill="hold">
                                          <p:stCondLst>
                                            <p:cond delay="499"/>
                                          </p:stCondLst>
                                        </p:cTn>
                                        <p:tgtEl>
                                          <p:spTgt spid="143"/>
                                        </p:tgtEl>
                                        <p:attrNameLst>
                                          <p:attrName>style.visibility</p:attrName>
                                        </p:attrNameLst>
                                      </p:cBhvr>
                                      <p:to>
                                        <p:strVal val="hidden"/>
                                      </p:to>
                                    </p:set>
                                  </p:childTnLst>
                                </p:cTn>
                              </p:par>
                            </p:childTnLst>
                          </p:cTn>
                        </p:par>
                        <p:par>
                          <p:cTn id="536" fill="hold">
                            <p:stCondLst>
                              <p:cond delay="500"/>
                            </p:stCondLst>
                            <p:childTnLst>
                              <p:par>
                                <p:cTn id="537" presetID="18" presetClass="entr" presetSubtype="6" fill="hold" grpId="0" nodeType="afterEffect">
                                  <p:stCondLst>
                                    <p:cond delay="0"/>
                                  </p:stCondLst>
                                  <p:iterate type="lt">
                                    <p:tmPct val="10000"/>
                                  </p:iterate>
                                  <p:childTnLst>
                                    <p:set>
                                      <p:cBhvr>
                                        <p:cTn id="538" dur="1" fill="hold">
                                          <p:stCondLst>
                                            <p:cond delay="0"/>
                                          </p:stCondLst>
                                        </p:cTn>
                                        <p:tgtEl>
                                          <p:spTgt spid="348"/>
                                        </p:tgtEl>
                                        <p:attrNameLst>
                                          <p:attrName>style.visibility</p:attrName>
                                        </p:attrNameLst>
                                      </p:cBhvr>
                                      <p:to>
                                        <p:strVal val="visible"/>
                                      </p:to>
                                    </p:set>
                                    <p:animEffect transition="in" filter="strips(downRight)">
                                      <p:cBhvr>
                                        <p:cTn id="539" dur="75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 grpId="0" animBg="1"/>
      <p:bldP spid="336" grpId="0" animBg="1"/>
      <p:bldP spid="335" grpId="0" animBg="1"/>
      <p:bldP spid="5" grpId="0"/>
      <p:bldP spid="6" grpId="0"/>
      <p:bldP spid="20" grpId="0" animBg="1"/>
      <p:bldP spid="25" grpId="0" animBg="1"/>
      <p:bldP spid="44" grpId="0"/>
      <p:bldP spid="45" grpId="0" animBg="1"/>
      <p:bldP spid="2" grpId="0" animBg="1"/>
      <p:bldP spid="48" grpId="0" animBg="1"/>
      <p:bldP spid="51" grpId="0" animBg="1"/>
      <p:bldP spid="7" grpId="0" animBg="1"/>
      <p:bldP spid="52" grpId="0" animBg="1"/>
      <p:bldP spid="53" grpId="0" animBg="1"/>
      <p:bldP spid="9" grpId="0" animBg="1"/>
      <p:bldP spid="10" grpId="0" animBg="1"/>
      <p:bldP spid="11" grpId="0" animBg="1"/>
      <p:bldP spid="57" grpId="0" animBg="1"/>
      <p:bldP spid="58" grpId="0" animBg="1"/>
      <p:bldP spid="3" grpId="0"/>
      <p:bldP spid="32" grpId="0"/>
      <p:bldP spid="13" grpId="0"/>
      <p:bldP spid="22" grpId="0" animBg="1"/>
      <p:bldP spid="30" grpId="0"/>
      <p:bldP spid="26" grpId="0" animBg="1"/>
      <p:bldP spid="62" grpId="0" animBg="1"/>
      <p:bldP spid="63" grpId="0" animBg="1"/>
      <p:bldP spid="68" grpId="0" animBg="1"/>
      <p:bldP spid="69" grpId="0" animBg="1"/>
      <p:bldP spid="70" grpId="0" animBg="1"/>
      <p:bldP spid="71" grpId="0" animBg="1"/>
      <p:bldP spid="72" grpId="0"/>
      <p:bldP spid="78" grpId="0"/>
      <p:bldP spid="15" grpId="0" animBg="1"/>
      <p:bldP spid="50" grpId="0"/>
      <p:bldP spid="74" grpId="0"/>
      <p:bldP spid="85" grpId="0"/>
      <p:bldP spid="86" grpId="0"/>
      <p:bldP spid="76" grpId="0"/>
      <p:bldP spid="88" grpId="0" animBg="1"/>
      <p:bldP spid="94" grpId="0" animBg="1"/>
      <p:bldP spid="96" grpId="0" animBg="1"/>
      <p:bldP spid="97" grpId="0" animBg="1"/>
      <p:bldP spid="98" grpId="0" animBg="1"/>
      <p:bldP spid="99" grpId="0" animBg="1"/>
      <p:bldP spid="100" grpId="0" animBg="1"/>
      <p:bldP spid="101" grpId="0" animBg="1"/>
      <p:bldP spid="102" grpId="0" animBg="1"/>
      <p:bldP spid="103" grpId="0" animBg="1"/>
      <p:bldP spid="80" grpId="0"/>
      <p:bldP spid="125" grpId="0"/>
      <p:bldP spid="93" grpId="0" animBg="1"/>
      <p:bldP spid="126" grpId="0"/>
      <p:bldP spid="340" grpId="0"/>
      <p:bldP spid="341" grpId="0" animBg="1"/>
      <p:bldP spid="18" grpId="0" animBg="1"/>
      <p:bldP spid="345" grpId="0" animBg="1"/>
      <p:bldP spid="347" grpId="0" animBg="1"/>
      <p:bldP spid="347" grpId="1" animBg="1"/>
      <p:bldP spid="347" grpId="2" animBg="1"/>
      <p:bldP spid="347" grpId="3" animBg="1"/>
      <p:bldP spid="348" grpId="0" animBg="1"/>
      <p:bldP spid="9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0eb725583cf624916ca9dad82be4fa5c8c4f3"/>
</p:tagLst>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2194</Words>
  <Application>Microsoft Office PowerPoint</Application>
  <PresentationFormat>A4 (21x29,7 cm)</PresentationFormat>
  <Paragraphs>212</Paragraphs>
  <Slides>3</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vt:i4>
      </vt:variant>
    </vt:vector>
  </HeadingPairs>
  <TitlesOfParts>
    <vt:vector size="9" baseType="lpstr">
      <vt:lpstr>Arial</vt:lpstr>
      <vt:lpstr>Arial</vt:lpstr>
      <vt:lpstr>Calibri</vt:lpstr>
      <vt:lpstr>Calibri Light</vt:lpstr>
      <vt:lpstr>Open Sans</vt:lpstr>
      <vt:lpstr>Tema di Office</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Vincenzo Riccio</dc:creator>
  <cp:lastModifiedBy>Vincenzo Riccio</cp:lastModifiedBy>
  <cp:revision>2</cp:revision>
  <dcterms:created xsi:type="dcterms:W3CDTF">2018-03-30T12:44:20Z</dcterms:created>
  <dcterms:modified xsi:type="dcterms:W3CDTF">2018-03-30T12:45:04Z</dcterms:modified>
</cp:coreProperties>
</file>