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3" r:id="rId4"/>
    <p:sldId id="257" r:id="rId5"/>
    <p:sldId id="260" r:id="rId6"/>
    <p:sldId id="261" r:id="rId7"/>
    <p:sldId id="262" r:id="rId8"/>
    <p:sldId id="264" r:id="rId9"/>
    <p:sldId id="265" r:id="rId10"/>
    <p:sldId id="266" r:id="rId11"/>
  </p:sldIdLst>
  <p:sldSz cx="6858000" cy="9906000" type="A4"/>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p:cViewPr>
        <p:scale>
          <a:sx n="80" d="100"/>
          <a:sy n="80" d="100"/>
        </p:scale>
        <p:origin x="23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a:t>Fare clic per modificare lo stile del titolo</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E3D106B-894A-41B5-BCC0-4255B346B8D5}" type="datetimeFigureOut">
              <a:rPr lang="it-IT" smtClean="0"/>
              <a:t>16/12/2017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23328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E3D106B-894A-41B5-BCC0-4255B346B8D5}" type="datetimeFigureOut">
              <a:rPr lang="it-IT" smtClean="0"/>
              <a:t>16/12/2017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157875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E3D106B-894A-41B5-BCC0-4255B346B8D5}" type="datetimeFigureOut">
              <a:rPr lang="it-IT" smtClean="0"/>
              <a:t>16/12/2017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237575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E3D106B-894A-41B5-BCC0-4255B346B8D5}" type="datetimeFigureOut">
              <a:rPr lang="it-IT" smtClean="0"/>
              <a:t>16/12/2017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320058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it-IT"/>
              <a:t>Fare clic per modificare lo stile del titolo</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E3D106B-894A-41B5-BCC0-4255B346B8D5}" type="datetimeFigureOut">
              <a:rPr lang="it-IT" smtClean="0"/>
              <a:t>16/12/2017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237801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E3D106B-894A-41B5-BCC0-4255B346B8D5}" type="datetimeFigureOut">
              <a:rPr lang="it-IT" smtClean="0"/>
              <a:t>16/12/2017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189628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3471863" y="3618442"/>
            <a:ext cx="2915543" cy="532218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E3D106B-894A-41B5-BCC0-4255B346B8D5}" type="datetimeFigureOut">
              <a:rPr lang="it-IT" smtClean="0"/>
              <a:t>16/12/2017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49408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E3D106B-894A-41B5-BCC0-4255B346B8D5}" type="datetimeFigureOut">
              <a:rPr lang="it-IT" smtClean="0"/>
              <a:t>16/12/2017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365735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D106B-894A-41B5-BCC0-4255B346B8D5}" type="datetimeFigureOut">
              <a:rPr lang="it-IT" smtClean="0"/>
              <a:t>16/12/2017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420158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E3D106B-894A-41B5-BCC0-4255B346B8D5}" type="datetimeFigureOut">
              <a:rPr lang="it-IT" smtClean="0"/>
              <a:t>16/12/2017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294486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E3D106B-894A-41B5-BCC0-4255B346B8D5}" type="datetimeFigureOut">
              <a:rPr lang="it-IT" smtClean="0"/>
              <a:t>16/12/2017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CE7DE7-6CF0-4CAA-926E-5250681CD1C0}" type="slidenum">
              <a:rPr lang="it-IT" smtClean="0"/>
              <a:t>‹N›</a:t>
            </a:fld>
            <a:endParaRPr lang="it-IT"/>
          </a:p>
        </p:txBody>
      </p:sp>
    </p:spTree>
    <p:extLst>
      <p:ext uri="{BB962C8B-B14F-4D97-AF65-F5344CB8AC3E}">
        <p14:creationId xmlns:p14="http://schemas.microsoft.com/office/powerpoint/2010/main" val="366705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E3D106B-894A-41B5-BCC0-4255B346B8D5}" type="datetimeFigureOut">
              <a:rPr lang="it-IT" smtClean="0"/>
              <a:t>16/12/2017</a:t>
            </a:fld>
            <a:endParaRPr lang="it-I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BCE7DE7-6CF0-4CAA-926E-5250681CD1C0}" type="slidenum">
              <a:rPr lang="it-IT" smtClean="0"/>
              <a:t>‹N›</a:t>
            </a:fld>
            <a:endParaRPr lang="it-IT"/>
          </a:p>
        </p:txBody>
      </p:sp>
    </p:spTree>
    <p:extLst>
      <p:ext uri="{BB962C8B-B14F-4D97-AF65-F5344CB8AC3E}">
        <p14:creationId xmlns:p14="http://schemas.microsoft.com/office/powerpoint/2010/main" val="1653110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antasiaweb.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studenti.it/foto/le-50-date-piu-importanti-della-storia.html" TargetMode="External"/><Relationship Id="rId13" Type="http://schemas.openxmlformats.org/officeDocument/2006/relationships/image" Target="../media/image4.png"/><Relationship Id="rId18" Type="http://schemas.openxmlformats.org/officeDocument/2006/relationships/hyperlink" Target="http://www.fantasiaweb.it/" TargetMode="External"/><Relationship Id="rId3" Type="http://schemas.openxmlformats.org/officeDocument/2006/relationships/hyperlink" Target="http://www.raistoria.rai.it/default.aspx" TargetMode="External"/><Relationship Id="rId7" Type="http://schemas.openxmlformats.org/officeDocument/2006/relationships/hyperlink" Target="http://www.abspace.it/SchoolSpace/StoriaLineaDelTempo.asp?periodo=STORIA_1700_1800%20-%20ui-tabs-2" TargetMode="Externa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hyperlink" Target="http://www.raiscuola.rai.it/" TargetMode="Externa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cronologia.leonardo.it/2001cron.htm" TargetMode="External"/><Relationship Id="rId11" Type="http://schemas.openxmlformats.org/officeDocument/2006/relationships/image" Target="../media/image2.png"/><Relationship Id="rId5" Type="http://schemas.openxmlformats.org/officeDocument/2006/relationships/hyperlink" Target="http://it.dplay.com/focus/" TargetMode="Externa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hyperlink" Target="http://www.bignomi.rai.tv/dl/RaiTV/programmi/page/Page-5df81b9a-376a-4119-b8b1-1f3880a84814.html" TargetMode="External"/><Relationship Id="rId9" Type="http://schemas.openxmlformats.org/officeDocument/2006/relationships/hyperlink" Target="https://www.youtube.com/results?search_query=storia" TargetMode="Externa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hyperlink" Target="http://www.google.it/custom?domains=www.abspace.it&amp;sitesearch=&amp;sa=Cerca&amp;client=pub-8698145078330610&amp;forid=1&amp;ie=ISO-8859-1&amp;oe=ISO-8859-1&amp;safe=active&amp;cof=GALT:#008000;GL:1;DIV:#336699;VLC:663399;AH:center;BGC:FFFFFF;LBGC:336699;ALC:0000FF;LC:0000FF;T:000000;GFNT:0000FF;GIMP:0000FF;LH:50;LW:50;L:http://www.abspace.it/img/abspace.jpg;S:http://;FORID:1&amp;hl=it&amp;q=Homo+Sapiens" TargetMode="External"/><Relationship Id="rId3" Type="http://schemas.openxmlformats.org/officeDocument/2006/relationships/image" Target="../media/image10.png"/><Relationship Id="rId21" Type="http://schemas.openxmlformats.org/officeDocument/2006/relationships/image" Target="../media/image25.png"/><Relationship Id="rId7" Type="http://schemas.openxmlformats.org/officeDocument/2006/relationships/image" Target="../media/image13.png"/><Relationship Id="rId12" Type="http://schemas.microsoft.com/office/2007/relationships/hdphoto" Target="../media/hdphoto2.wdp"/><Relationship Id="rId17" Type="http://schemas.openxmlformats.org/officeDocument/2006/relationships/image" Target="../media/image22.png"/><Relationship Id="rId25" Type="http://schemas.openxmlformats.org/officeDocument/2006/relationships/image" Target="../media/image28.png"/><Relationship Id="rId2" Type="http://schemas.openxmlformats.org/officeDocument/2006/relationships/image" Target="../media/image9.png"/><Relationship Id="rId16" Type="http://schemas.openxmlformats.org/officeDocument/2006/relationships/image" Target="../media/image21.png"/><Relationship Id="rId20" Type="http://schemas.microsoft.com/office/2007/relationships/hdphoto" Target="../media/hdphoto3.wdp"/><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24"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20.png"/><Relationship Id="rId23" Type="http://schemas.openxmlformats.org/officeDocument/2006/relationships/image" Target="../media/image27.png"/><Relationship Id="rId28"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4.png"/><Relationship Id="rId31" Type="http://schemas.openxmlformats.org/officeDocument/2006/relationships/image" Target="../media/image32.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19.jpeg"/><Relationship Id="rId22" Type="http://schemas.openxmlformats.org/officeDocument/2006/relationships/image" Target="../media/image26.png"/><Relationship Id="rId27" Type="http://schemas.openxmlformats.org/officeDocument/2006/relationships/hyperlink" Target="http://www.google.it/custom?domains=www.abspace.it&amp;sitesearch=&amp;sa=Cerca&amp;client=pub-8698145078330610&amp;forid=1&amp;ie=ISO-8859-1&amp;oe=ISO-8859-1&amp;safe=active&amp;cof=GALT:#008000;GL:1;DIV:#336699;VLC:663399;AH:center;BGC:FFFFFF;LBGC:336699;ALC:0000FF;LC:0000FF;T:000000;GFNT:0000FF;GIMP:0000FF;LH:50;LW:50;L:http://www.abspace.it/img/abspace.jpg;S:http://;FORID:1&amp;hl=it&amp;q=Homo+Sapiens+Sapiens" TargetMode="External"/><Relationship Id="rId30"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hyperlink" Target="http://www.fantasiaweb.it/" TargetMode="Externa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9.jpeg"/><Relationship Id="rId3" Type="http://schemas.openxmlformats.org/officeDocument/2006/relationships/video" Target="https://www.youtube.com/embed/KfNKt3PrNck" TargetMode="External"/><Relationship Id="rId7" Type="http://schemas.openxmlformats.org/officeDocument/2006/relationships/image" Target="../media/image35.jpeg"/><Relationship Id="rId12" Type="http://schemas.openxmlformats.org/officeDocument/2006/relationships/hyperlink" Target="http://www.fantasiaweb.it/" TargetMode="External"/><Relationship Id="rId2" Type="http://schemas.openxmlformats.org/officeDocument/2006/relationships/video" Target="https://www.youtube.com/embed/Iy1n08_5tWI" TargetMode="External"/><Relationship Id="rId1" Type="http://schemas.openxmlformats.org/officeDocument/2006/relationships/video" Target="https://www.youtube.com/embed/TLO-t2c9jcY" TargetMode="External"/><Relationship Id="rId6" Type="http://schemas.openxmlformats.org/officeDocument/2006/relationships/image" Target="../media/image34.png"/><Relationship Id="rId11" Type="http://schemas.openxmlformats.org/officeDocument/2006/relationships/hyperlink" Target="https://www.4kdownload.com/it/products/product-videodownloader" TargetMode="External"/><Relationship Id="rId5" Type="http://schemas.openxmlformats.org/officeDocument/2006/relationships/slideLayout" Target="../slideLayouts/slideLayout1.xml"/><Relationship Id="rId10" Type="http://schemas.openxmlformats.org/officeDocument/2006/relationships/image" Target="../media/image38.png"/><Relationship Id="rId4" Type="http://schemas.openxmlformats.org/officeDocument/2006/relationships/video" Target="https://www.youtube.com/embed/Sv6r0hjKz5w" TargetMode="External"/><Relationship Id="rId9"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hyperlink" Target="http://www.fantasiaweb.it/"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hyperlink" Target="http://www.fantasiaweb.i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antasiaweb.it/" TargetMode="External"/><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5051"/>
            <a:ext cx="6858000" cy="369332"/>
          </a:xfrm>
          <a:prstGeom prst="rect">
            <a:avLst/>
          </a:prstGeom>
          <a:solidFill>
            <a:schemeClr val="accent2"/>
          </a:solidFill>
        </p:spPr>
        <p:txBody>
          <a:bodyPr wrap="square" rtlCol="0">
            <a:spAutoFit/>
          </a:bodyPr>
          <a:lstStyle/>
          <a:p>
            <a:pPr algn="ctr"/>
            <a:r>
              <a:rPr lang="it-IT">
                <a:solidFill>
                  <a:schemeClr val="bg1"/>
                </a:solidFill>
              </a:rPr>
              <a:t>Indice time line storia e mappe mentali</a:t>
            </a:r>
          </a:p>
        </p:txBody>
      </p:sp>
      <p:sp>
        <p:nvSpPr>
          <p:cNvPr id="7" name="Rettangolo 6"/>
          <p:cNvSpPr/>
          <p:nvPr/>
        </p:nvSpPr>
        <p:spPr>
          <a:xfrm>
            <a:off x="1414130" y="991378"/>
            <a:ext cx="5443870" cy="3785652"/>
          </a:xfrm>
          <a:prstGeom prst="rect">
            <a:avLst/>
          </a:prstGeom>
          <a:ln>
            <a:solidFill>
              <a:schemeClr val="tx1"/>
            </a:solidFill>
          </a:ln>
        </p:spPr>
        <p:txBody>
          <a:bodyPr wrap="square">
            <a:spAutoFit/>
          </a:bodyPr>
          <a:lstStyle/>
          <a:p>
            <a:r>
              <a:rPr lang="it-IT" sz="1200" b="1">
                <a:solidFill>
                  <a:srgbClr val="C00000"/>
                </a:solidFill>
              </a:rPr>
              <a:t>Descrizione</a:t>
            </a:r>
          </a:p>
          <a:p>
            <a:r>
              <a:rPr lang="it-IT" sz="1200" b="1"/>
              <a:t>Preistoria.</a:t>
            </a:r>
          </a:p>
          <a:p>
            <a:r>
              <a:rPr lang="it-IT" sz="1200"/>
              <a:t>La preistoria è il periodo storico che precede la scoperta della scrittura ed è pertanto un periodo storico caratterizzato dall'assenza di documenti scritti. Per ricostruire gli eventi ci si avvale dell'archeologia e dello studio dei reperti.</a:t>
            </a:r>
          </a:p>
          <a:p>
            <a:r>
              <a:rPr lang="it-IT" sz="1200" b="1"/>
              <a:t>Storia antica</a:t>
            </a:r>
            <a:r>
              <a:rPr lang="it-IT" sz="1200"/>
              <a:t>	</a:t>
            </a:r>
          </a:p>
          <a:p>
            <a:r>
              <a:rPr lang="it-IT" sz="1200"/>
              <a:t>La storia antica comprende tutti gli eventi storici dalla scoperta della scrittura alla caduta dell'impero romano d'occidente (476 d.C.).</a:t>
            </a:r>
          </a:p>
          <a:p>
            <a:r>
              <a:rPr lang="it-IT" sz="1200" b="1"/>
              <a:t>Storia medievale	</a:t>
            </a:r>
          </a:p>
          <a:p>
            <a:r>
              <a:rPr lang="it-IT" sz="1200"/>
              <a:t>La storia medievale è un periodo della storia che inizia con la caduta dell'impero romano d'occidente e si conclude con la caduta dell'impero romano d'oriente / bizantino ( 1492 d.C. ).</a:t>
            </a:r>
          </a:p>
          <a:p>
            <a:r>
              <a:rPr lang="it-IT" sz="1200" b="1"/>
              <a:t>Storia moderna	</a:t>
            </a:r>
          </a:p>
          <a:p>
            <a:r>
              <a:rPr lang="it-IT" sz="1200"/>
              <a:t>La storia moderna inizia con la caduta dell'impero bizantino e si conclude con i moti rivoluzionari del 1848. Questa periodizzazione non è accettata da tutti. Alcuni storici indicano la fine della storia moderna con la rivoluzione francese (1789 d.C.) o con il Congresso di Vienna ( 1815 d.C.).</a:t>
            </a:r>
          </a:p>
          <a:p>
            <a:r>
              <a:rPr lang="it-IT" sz="1200" b="1"/>
              <a:t>Storia contemporanea	</a:t>
            </a:r>
          </a:p>
          <a:p>
            <a:r>
              <a:rPr lang="it-IT" sz="1200"/>
              <a:t>La storia contemporanea è il periodo di storia che inizia dai moti rivoluzionari del 1848 ed è tuttora in corso.</a:t>
            </a:r>
          </a:p>
        </p:txBody>
      </p:sp>
      <p:sp>
        <p:nvSpPr>
          <p:cNvPr id="15" name="CasellaDiTesto 14"/>
          <p:cNvSpPr txBox="1"/>
          <p:nvPr/>
        </p:nvSpPr>
        <p:spPr>
          <a:xfrm>
            <a:off x="0" y="603964"/>
            <a:ext cx="6629187" cy="369332"/>
          </a:xfrm>
          <a:prstGeom prst="rect">
            <a:avLst/>
          </a:prstGeom>
          <a:noFill/>
        </p:spPr>
        <p:txBody>
          <a:bodyPr wrap="none" rtlCol="0">
            <a:spAutoFit/>
          </a:bodyPr>
          <a:lstStyle/>
          <a:p>
            <a:r>
              <a:rPr lang="it-IT"/>
              <a:t>PROCEDURA DI INSERIMENTO SCHEDA PESONAGGIO/AVVENIMENTO</a:t>
            </a:r>
          </a:p>
        </p:txBody>
      </p:sp>
      <p:sp>
        <p:nvSpPr>
          <p:cNvPr id="16" name="Rettangolo 15"/>
          <p:cNvSpPr/>
          <p:nvPr/>
        </p:nvSpPr>
        <p:spPr>
          <a:xfrm>
            <a:off x="39062" y="1001332"/>
            <a:ext cx="1326450" cy="11444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solidFill>
                  <a:schemeClr val="tx1"/>
                </a:solidFill>
              </a:rPr>
              <a:t>linae del tempi di riferimento priodi storici</a:t>
            </a:r>
          </a:p>
          <a:p>
            <a:pPr algn="ctr"/>
            <a:r>
              <a:rPr lang="it-IT" sz="1200">
                <a:solidFill>
                  <a:schemeClr val="tx1"/>
                </a:solidFill>
              </a:rPr>
              <a:t>Pag. 2</a:t>
            </a:r>
          </a:p>
        </p:txBody>
      </p:sp>
      <p:sp>
        <p:nvSpPr>
          <p:cNvPr id="18" name="Rettangolo 17"/>
          <p:cNvSpPr/>
          <p:nvPr/>
        </p:nvSpPr>
        <p:spPr>
          <a:xfrm>
            <a:off x="0" y="3823597"/>
            <a:ext cx="1326450" cy="95343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solidFill>
                  <a:schemeClr val="tx1"/>
                </a:solidFill>
              </a:rPr>
              <a:t>Indice collegamenti a siti storici</a:t>
            </a:r>
          </a:p>
          <a:p>
            <a:pPr algn="ctr"/>
            <a:r>
              <a:rPr lang="it-IT" sz="1200">
                <a:solidFill>
                  <a:schemeClr val="tx1"/>
                </a:solidFill>
              </a:rPr>
              <a:t>Per ricercare video</a:t>
            </a:r>
          </a:p>
        </p:txBody>
      </p:sp>
      <p:graphicFrame>
        <p:nvGraphicFramePr>
          <p:cNvPr id="5" name="Tabella 4"/>
          <p:cNvGraphicFramePr>
            <a:graphicFrameLocks noGrp="1"/>
          </p:cNvGraphicFramePr>
          <p:nvPr>
            <p:extLst>
              <p:ext uri="{D42A27DB-BD31-4B8C-83A1-F6EECF244321}">
                <p14:modId xmlns:p14="http://schemas.microsoft.com/office/powerpoint/2010/main" val="3613241413"/>
              </p:ext>
            </p:extLst>
          </p:nvPr>
        </p:nvGraphicFramePr>
        <p:xfrm>
          <a:off x="136220" y="5424127"/>
          <a:ext cx="6585560" cy="3805284"/>
        </p:xfrm>
        <a:graphic>
          <a:graphicData uri="http://schemas.openxmlformats.org/drawingml/2006/table">
            <a:tbl>
              <a:tblPr firstRow="1" bandRow="1">
                <a:tableStyleId>{5C22544A-7EE6-4342-B048-85BDC9FD1C3A}</a:tableStyleId>
              </a:tblPr>
              <a:tblGrid>
                <a:gridCol w="1224421">
                  <a:extLst>
                    <a:ext uri="{9D8B030D-6E8A-4147-A177-3AD203B41FA5}">
                      <a16:colId xmlns:a16="http://schemas.microsoft.com/office/drawing/2014/main" val="3275844679"/>
                    </a:ext>
                  </a:extLst>
                </a:gridCol>
                <a:gridCol w="5361139">
                  <a:extLst>
                    <a:ext uri="{9D8B030D-6E8A-4147-A177-3AD203B41FA5}">
                      <a16:colId xmlns:a16="http://schemas.microsoft.com/office/drawing/2014/main" val="4081226972"/>
                    </a:ext>
                  </a:extLst>
                </a:gridCol>
              </a:tblGrid>
              <a:tr h="543612">
                <a:tc gridSpan="2">
                  <a:txBody>
                    <a:bodyPr/>
                    <a:lstStyle/>
                    <a:p>
                      <a:r>
                        <a:rPr lang="it-IT"/>
                        <a:t>Fasi del lavoro</a:t>
                      </a:r>
                    </a:p>
                  </a:txBody>
                  <a:tcPr/>
                </a:tc>
                <a:tc hMerge="1">
                  <a:txBody>
                    <a:bodyPr/>
                    <a:lstStyle/>
                    <a:p>
                      <a:endParaRPr lang="it-IT"/>
                    </a:p>
                  </a:txBody>
                  <a:tcPr/>
                </a:tc>
                <a:extLst>
                  <a:ext uri="{0D108BD9-81ED-4DB2-BD59-A6C34878D82A}">
                    <a16:rowId xmlns:a16="http://schemas.microsoft.com/office/drawing/2014/main" val="2887456011"/>
                  </a:ext>
                </a:extLst>
              </a:tr>
              <a:tr h="543612">
                <a:tc>
                  <a:txBody>
                    <a:bodyPr/>
                    <a:lstStyle/>
                    <a:p>
                      <a:r>
                        <a:rPr lang="it-IT"/>
                        <a:t>Fase 1</a:t>
                      </a:r>
                    </a:p>
                  </a:txBody>
                  <a:tcPr/>
                </a:tc>
                <a:tc>
                  <a:txBody>
                    <a:bodyPr/>
                    <a:lstStyle/>
                    <a:p>
                      <a:r>
                        <a:rPr lang="it-IT" sz="1400">
                          <a:solidFill>
                            <a:schemeClr val="tx1"/>
                          </a:solidFill>
                        </a:rPr>
                        <a:t>Crea una cartella di lavoro dove salvare i file e video di lavoro scarica da internet.</a:t>
                      </a:r>
                      <a:endParaRPr lang="it-IT"/>
                    </a:p>
                  </a:txBody>
                  <a:tcPr/>
                </a:tc>
                <a:extLst>
                  <a:ext uri="{0D108BD9-81ED-4DB2-BD59-A6C34878D82A}">
                    <a16:rowId xmlns:a16="http://schemas.microsoft.com/office/drawing/2014/main" val="30823770"/>
                  </a:ext>
                </a:extLst>
              </a:tr>
              <a:tr h="543612">
                <a:tc>
                  <a:txBody>
                    <a:bodyPr/>
                    <a:lstStyle/>
                    <a:p>
                      <a:r>
                        <a:rPr lang="it-IT"/>
                        <a:t>Fase</a:t>
                      </a:r>
                      <a:r>
                        <a:rPr lang="it-IT" baseline="0"/>
                        <a:t> 2</a:t>
                      </a:r>
                      <a:endParaRPr lang="it-IT"/>
                    </a:p>
                  </a:txBody>
                  <a:tcPr/>
                </a:tc>
                <a:tc>
                  <a:txBody>
                    <a:bodyPr/>
                    <a:lstStyle/>
                    <a:p>
                      <a:r>
                        <a:rPr lang="it-IT"/>
                        <a:t>Copiare le tre schede di lavoro</a:t>
                      </a:r>
                      <a:r>
                        <a:rPr lang="it-IT" baseline="0"/>
                        <a:t> vuote, sono il modello di riferimento che dovrai sempre usare spostale prima dell’esempio di Martin Lutero.</a:t>
                      </a:r>
                      <a:endParaRPr lang="it-IT"/>
                    </a:p>
                  </a:txBody>
                  <a:tcPr/>
                </a:tc>
                <a:extLst>
                  <a:ext uri="{0D108BD9-81ED-4DB2-BD59-A6C34878D82A}">
                    <a16:rowId xmlns:a16="http://schemas.microsoft.com/office/drawing/2014/main" val="2812539823"/>
                  </a:ext>
                </a:extLst>
              </a:tr>
              <a:tr h="543612">
                <a:tc>
                  <a:txBody>
                    <a:bodyPr/>
                    <a:lstStyle/>
                    <a:p>
                      <a:r>
                        <a:rPr lang="it-IT"/>
                        <a:t>Fase 3</a:t>
                      </a:r>
                    </a:p>
                  </a:txBody>
                  <a:tcPr/>
                </a:tc>
                <a:tc>
                  <a:txBody>
                    <a:bodyPr/>
                    <a:lstStyle/>
                    <a:p>
                      <a:r>
                        <a:rPr lang="it-IT"/>
                        <a:t>Compila la sche</a:t>
                      </a:r>
                      <a:r>
                        <a:rPr lang="it-IT" baseline="0"/>
                        <a:t>da in tutte le sue parti, per farlo sarica prima i vedeo e poi completala con dati del tuo libro o da internet.</a:t>
                      </a:r>
                      <a:endParaRPr lang="it-IT"/>
                    </a:p>
                  </a:txBody>
                  <a:tcPr/>
                </a:tc>
                <a:extLst>
                  <a:ext uri="{0D108BD9-81ED-4DB2-BD59-A6C34878D82A}">
                    <a16:rowId xmlns:a16="http://schemas.microsoft.com/office/drawing/2014/main" val="796332603"/>
                  </a:ext>
                </a:extLst>
              </a:tr>
              <a:tr h="543612">
                <a:tc>
                  <a:txBody>
                    <a:bodyPr/>
                    <a:lstStyle/>
                    <a:p>
                      <a:r>
                        <a:rPr lang="it-IT"/>
                        <a:t>Fase 4</a:t>
                      </a:r>
                    </a:p>
                  </a:txBody>
                  <a:tcPr/>
                </a:tc>
                <a:tc>
                  <a:txBody>
                    <a:bodyPr/>
                    <a:lstStyle/>
                    <a:p>
                      <a:r>
                        <a:rPr lang="it-IT"/>
                        <a:t>Inserisci</a:t>
                      </a:r>
                      <a:r>
                        <a:rPr lang="it-IT" baseline="0"/>
                        <a:t> i video con un link ai video messi in cartella</a:t>
                      </a:r>
                      <a:endParaRPr lang="it-IT"/>
                    </a:p>
                  </a:txBody>
                  <a:tcPr/>
                </a:tc>
                <a:extLst>
                  <a:ext uri="{0D108BD9-81ED-4DB2-BD59-A6C34878D82A}">
                    <a16:rowId xmlns:a16="http://schemas.microsoft.com/office/drawing/2014/main" val="1863751883"/>
                  </a:ext>
                </a:extLst>
              </a:tr>
              <a:tr h="543612">
                <a:tc>
                  <a:txBody>
                    <a:bodyPr/>
                    <a:lstStyle/>
                    <a:p>
                      <a:r>
                        <a:rPr lang="it-IT"/>
                        <a:t>Fase 5</a:t>
                      </a:r>
                    </a:p>
                  </a:txBody>
                  <a:tcPr/>
                </a:tc>
                <a:tc>
                  <a:txBody>
                    <a:bodyPr/>
                    <a:lstStyle/>
                    <a:p>
                      <a:r>
                        <a:rPr lang="it-IT"/>
                        <a:t>Crea la mappa mentale riepilogativa,</a:t>
                      </a:r>
                      <a:r>
                        <a:rPr lang="it-IT" baseline="0"/>
                        <a:t> puoi usare il programma Mind Manager.</a:t>
                      </a:r>
                      <a:endParaRPr lang="it-IT"/>
                    </a:p>
                  </a:txBody>
                  <a:tcPr/>
                </a:tc>
                <a:extLst>
                  <a:ext uri="{0D108BD9-81ED-4DB2-BD59-A6C34878D82A}">
                    <a16:rowId xmlns:a16="http://schemas.microsoft.com/office/drawing/2014/main" val="1258762159"/>
                  </a:ext>
                </a:extLst>
              </a:tr>
              <a:tr h="543612">
                <a:tc>
                  <a:txBody>
                    <a:bodyPr/>
                    <a:lstStyle/>
                    <a:p>
                      <a:r>
                        <a:rPr lang="it-IT"/>
                        <a:t>Fase 6</a:t>
                      </a:r>
                    </a:p>
                  </a:txBody>
                  <a:tcPr/>
                </a:tc>
                <a:tc>
                  <a:txBody>
                    <a:bodyPr/>
                    <a:lstStyle/>
                    <a:p>
                      <a:r>
                        <a:rPr lang="it-IT"/>
                        <a:t>Scivi nell’indice i rifeirmenti a questa scheda mettendo il link per collegarla velocemnte.</a:t>
                      </a:r>
                    </a:p>
                  </a:txBody>
                  <a:tcPr/>
                </a:tc>
                <a:extLst>
                  <a:ext uri="{0D108BD9-81ED-4DB2-BD59-A6C34878D82A}">
                    <a16:rowId xmlns:a16="http://schemas.microsoft.com/office/drawing/2014/main" val="3190518030"/>
                  </a:ext>
                </a:extLst>
              </a:tr>
            </a:tbl>
          </a:graphicData>
        </a:graphic>
      </p:graphicFrame>
      <p:sp>
        <p:nvSpPr>
          <p:cNvPr id="8" name="CasellaDiTesto 7"/>
          <p:cNvSpPr txBox="1"/>
          <p:nvPr/>
        </p:nvSpPr>
        <p:spPr>
          <a:xfrm>
            <a:off x="39062" y="9599509"/>
            <a:ext cx="4366067" cy="276999"/>
          </a:xfrm>
          <a:prstGeom prst="rect">
            <a:avLst/>
          </a:prstGeom>
          <a:noFill/>
        </p:spPr>
        <p:txBody>
          <a:bodyPr wrap="none" rtlCol="0">
            <a:spAutoFit/>
          </a:bodyPr>
          <a:lstStyle/>
          <a:p>
            <a:r>
              <a:rPr lang="it-IT" sz="1200"/>
              <a:t>A cura di Vincenzo Riccio, da </a:t>
            </a:r>
            <a:r>
              <a:rPr lang="it-IT" sz="1200">
                <a:hlinkClick r:id="rId2"/>
              </a:rPr>
              <a:t>www.fantasiaweb.it</a:t>
            </a:r>
            <a:r>
              <a:rPr lang="it-IT" sz="1200"/>
              <a:t>, ricciovi@libero.it</a:t>
            </a:r>
          </a:p>
        </p:txBody>
      </p:sp>
    </p:spTree>
    <p:extLst>
      <p:ext uri="{BB962C8B-B14F-4D97-AF65-F5344CB8AC3E}">
        <p14:creationId xmlns:p14="http://schemas.microsoft.com/office/powerpoint/2010/main" val="70037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733211726"/>
              </p:ext>
            </p:extLst>
          </p:nvPr>
        </p:nvGraphicFramePr>
        <p:xfrm>
          <a:off x="1" y="0"/>
          <a:ext cx="6857999" cy="518160"/>
        </p:xfrm>
        <a:graphic>
          <a:graphicData uri="http://schemas.openxmlformats.org/drawingml/2006/table">
            <a:tbl>
              <a:tblPr firstRow="1" bandRow="1">
                <a:tableStyleId>{5C22544A-7EE6-4342-B048-85BDC9FD1C3A}</a:tableStyleId>
              </a:tblPr>
              <a:tblGrid>
                <a:gridCol w="4526436">
                  <a:extLst>
                    <a:ext uri="{9D8B030D-6E8A-4147-A177-3AD203B41FA5}">
                      <a16:colId xmlns:a16="http://schemas.microsoft.com/office/drawing/2014/main" val="2843349600"/>
                    </a:ext>
                  </a:extLst>
                </a:gridCol>
                <a:gridCol w="1493226">
                  <a:extLst>
                    <a:ext uri="{9D8B030D-6E8A-4147-A177-3AD203B41FA5}">
                      <a16:colId xmlns:a16="http://schemas.microsoft.com/office/drawing/2014/main" val="969862945"/>
                    </a:ext>
                  </a:extLst>
                </a:gridCol>
                <a:gridCol w="838337">
                  <a:extLst>
                    <a:ext uri="{9D8B030D-6E8A-4147-A177-3AD203B41FA5}">
                      <a16:colId xmlns:a16="http://schemas.microsoft.com/office/drawing/2014/main" val="2267639785"/>
                    </a:ext>
                  </a:extLst>
                </a:gridCol>
              </a:tblGrid>
              <a:tr h="418074">
                <a:tc>
                  <a:txBody>
                    <a:bodyPr/>
                    <a:lstStyle/>
                    <a:p>
                      <a:pPr algn="ctr"/>
                      <a:r>
                        <a:rPr lang="it-IT" sz="1400">
                          <a:solidFill>
                            <a:schemeClr val="tx1"/>
                          </a:solidFill>
                        </a:rPr>
                        <a:t>Mappa mentale</a:t>
                      </a:r>
                    </a:p>
                    <a:p>
                      <a:pPr algn="ctr"/>
                      <a:r>
                        <a:rPr lang="it-IT" sz="1400">
                          <a:solidFill>
                            <a:schemeClr val="tx1"/>
                          </a:solidFill>
                        </a:rPr>
                        <a:t>Riepilogativa dell’argomento o del personaggio</a:t>
                      </a:r>
                      <a:r>
                        <a:rPr lang="it-IT" sz="1400" baseline="0">
                          <a:solidFill>
                            <a:schemeClr val="tx1"/>
                          </a:solidFill>
                        </a:rPr>
                        <a:t> </a:t>
                      </a:r>
                      <a:endParaRPr lang="it-IT" sz="140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it-IT">
                          <a:solidFill>
                            <a:schemeClr val="tx1"/>
                          </a:solidFill>
                        </a:rPr>
                        <a:t>SCHEDA</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lang="it-IT">
                          <a:solidFill>
                            <a:schemeClr val="tx1"/>
                          </a:solidFill>
                        </a:rPr>
                        <a:t>3</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04675203"/>
                  </a:ext>
                </a:extLst>
              </a:tr>
            </a:tbl>
          </a:graphicData>
        </a:graphic>
      </p:graphicFrame>
      <p:sp>
        <p:nvSpPr>
          <p:cNvPr id="3" name="Rettangolo con angoli arrotondati 2"/>
          <p:cNvSpPr/>
          <p:nvPr/>
        </p:nvSpPr>
        <p:spPr>
          <a:xfrm>
            <a:off x="2690037" y="4330506"/>
            <a:ext cx="1477925" cy="9675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9611832"/>
            <a:ext cx="6858000" cy="29416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solidFill>
                  <a:schemeClr val="tx1"/>
                </a:solidFill>
              </a:rPr>
              <a:t>La mappa la puoi costruire anche con mind manage e poi copiarla qui.</a:t>
            </a:r>
          </a:p>
        </p:txBody>
      </p:sp>
    </p:spTree>
    <p:extLst>
      <p:ext uri="{BB962C8B-B14F-4D97-AF65-F5344CB8AC3E}">
        <p14:creationId xmlns:p14="http://schemas.microsoft.com/office/powerpoint/2010/main" val="256138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673773590"/>
              </p:ext>
            </p:extLst>
          </p:nvPr>
        </p:nvGraphicFramePr>
        <p:xfrm>
          <a:off x="78285" y="225837"/>
          <a:ext cx="6770320" cy="9015264"/>
        </p:xfrm>
        <a:graphic>
          <a:graphicData uri="http://schemas.openxmlformats.org/drawingml/2006/table">
            <a:tbl>
              <a:tblPr firstRow="1" bandRow="1">
                <a:tableStyleId>{5C22544A-7EE6-4342-B048-85BDC9FD1C3A}</a:tableStyleId>
              </a:tblPr>
              <a:tblGrid>
                <a:gridCol w="3385160">
                  <a:extLst>
                    <a:ext uri="{9D8B030D-6E8A-4147-A177-3AD203B41FA5}">
                      <a16:colId xmlns:a16="http://schemas.microsoft.com/office/drawing/2014/main" val="2446096900"/>
                    </a:ext>
                  </a:extLst>
                </a:gridCol>
                <a:gridCol w="3385160">
                  <a:extLst>
                    <a:ext uri="{9D8B030D-6E8A-4147-A177-3AD203B41FA5}">
                      <a16:colId xmlns:a16="http://schemas.microsoft.com/office/drawing/2014/main" val="1048355846"/>
                    </a:ext>
                  </a:extLst>
                </a:gridCol>
              </a:tblGrid>
              <a:tr h="777719">
                <a:tc gridSpan="2">
                  <a:txBody>
                    <a:bodyPr/>
                    <a:lstStyle/>
                    <a:p>
                      <a:pPr algn="ctr"/>
                      <a:r>
                        <a:rPr lang="it-IT"/>
                        <a:t>SITI DI RIFERIMENTO DI STORIA. Pr trovare con facilita dati e film storici</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61821290"/>
                  </a:ext>
                </a:extLst>
              </a:tr>
              <a:tr h="8086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a:hlinkClick r:id="rId2"/>
                        </a:rPr>
                        <a:t>RAI SCUOLA ricco di materiali e video</a:t>
                      </a:r>
                      <a:endParaRPr lang="it-IT" sz="1600"/>
                    </a:p>
                    <a:p>
                      <a:pPr algn="l"/>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36956175"/>
                  </a:ext>
                </a:extLst>
              </a:tr>
              <a:tr h="8086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a:hlinkClick r:id="rId3"/>
                        </a:rPr>
                        <a:t>RAI</a:t>
                      </a:r>
                      <a:r>
                        <a:rPr lang="it-IT" sz="1600" baseline="0">
                          <a:hlinkClick r:id="rId3"/>
                        </a:rPr>
                        <a:t> storia, dal sito puoi in cerca scegliere</a:t>
                      </a:r>
                      <a:endParaRPr lang="it-IT" sz="1600"/>
                    </a:p>
                    <a:p>
                      <a:pPr algn="l"/>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41761378"/>
                  </a:ext>
                </a:extLst>
              </a:tr>
              <a:tr h="8086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a:hlinkClick r:id="rId4"/>
                        </a:rPr>
                        <a:t>BIGNOMI Rai  con filmat su vari argomenti di 3-4 minuti</a:t>
                      </a:r>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4074516"/>
                  </a:ext>
                </a:extLst>
              </a:tr>
              <a:tr h="7777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a:hlinkClick r:id="rId5"/>
                        </a:rPr>
                        <a:t>Focus video</a:t>
                      </a:r>
                      <a:endParaRPr lang="it-IT" sz="1600"/>
                    </a:p>
                    <a:p>
                      <a:pPr algn="l"/>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40822518"/>
                  </a:ext>
                </a:extLst>
              </a:tr>
              <a:tr h="777719">
                <a:tc>
                  <a:txBody>
                    <a:bodyPr/>
                    <a:lstStyle/>
                    <a:p>
                      <a:pPr algn="l"/>
                      <a:r>
                        <a:rPr lang="it-IT" sz="1600">
                          <a:hlinkClick r:id="rId6"/>
                        </a:rPr>
                        <a:t>Riassunti di storia</a:t>
                      </a:r>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64267740"/>
                  </a:ext>
                </a:extLst>
              </a:tr>
              <a:tr h="10547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a:hlinkClick r:id="rId7"/>
                        </a:rPr>
                        <a:t>Linea</a:t>
                      </a:r>
                      <a:r>
                        <a:rPr lang="it-IT" sz="1600" baseline="0">
                          <a:hlinkClick r:id="rId7"/>
                        </a:rPr>
                        <a:t> del tempo fatti storici e scienze</a:t>
                      </a:r>
                      <a:endParaRPr lang="it-IT" sz="1600"/>
                    </a:p>
                    <a:p>
                      <a:pPr algn="l"/>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45406413"/>
                  </a:ext>
                </a:extLst>
              </a:tr>
              <a:tr h="7777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a:hlinkClick r:id="rId8"/>
                        </a:rPr>
                        <a:t>50 date importanti della storia</a:t>
                      </a:r>
                      <a:endParaRPr lang="it-IT" sz="1600"/>
                    </a:p>
                    <a:p>
                      <a:pPr algn="l"/>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70972281"/>
                  </a:ext>
                </a:extLst>
              </a:tr>
              <a:tr h="7777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600">
                          <a:hlinkClick r:id="rId9"/>
                        </a:rPr>
                        <a:t>I video di storia li trovi</a:t>
                      </a:r>
                      <a:r>
                        <a:rPr lang="it-IT" sz="1600" baseline="0">
                          <a:hlinkClick r:id="rId9"/>
                        </a:rPr>
                        <a:t> anche su youtube</a:t>
                      </a:r>
                      <a:endParaRPr lang="it-IT" sz="1600"/>
                    </a:p>
                    <a:p>
                      <a:pPr algn="l"/>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62908484"/>
                  </a:ext>
                </a:extLst>
              </a:tr>
              <a:tr h="808678">
                <a:tc>
                  <a:txBody>
                    <a:bodyPr/>
                    <a:lstStyle/>
                    <a:p>
                      <a:pPr algn="l"/>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07991332"/>
                  </a:ext>
                </a:extLst>
              </a:tr>
              <a:tr h="7777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it-IT" sz="160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it-IT"/>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074851576"/>
                  </a:ext>
                </a:extLst>
              </a:tr>
            </a:tbl>
          </a:graphicData>
        </a:graphic>
      </p:graphicFrame>
      <p:pic>
        <p:nvPicPr>
          <p:cNvPr id="3" name="Immagine 2"/>
          <p:cNvPicPr preferRelativeResize="0">
            <a:picLocks/>
          </p:cNvPicPr>
          <p:nvPr/>
        </p:nvPicPr>
        <p:blipFill>
          <a:blip r:embed="rId10"/>
          <a:stretch>
            <a:fillRect/>
          </a:stretch>
        </p:blipFill>
        <p:spPr>
          <a:xfrm>
            <a:off x="3591844" y="1098769"/>
            <a:ext cx="3132000" cy="576000"/>
          </a:xfrm>
          <a:prstGeom prst="rect">
            <a:avLst/>
          </a:prstGeom>
        </p:spPr>
      </p:pic>
      <p:pic>
        <p:nvPicPr>
          <p:cNvPr id="5" name="Immagine 4"/>
          <p:cNvPicPr preferRelativeResize="0">
            <a:picLocks/>
          </p:cNvPicPr>
          <p:nvPr/>
        </p:nvPicPr>
        <p:blipFill>
          <a:blip r:embed="rId11"/>
          <a:stretch>
            <a:fillRect/>
          </a:stretch>
        </p:blipFill>
        <p:spPr>
          <a:xfrm>
            <a:off x="3591844" y="1924481"/>
            <a:ext cx="3132000" cy="576000"/>
          </a:xfrm>
          <a:prstGeom prst="rect">
            <a:avLst/>
          </a:prstGeom>
        </p:spPr>
      </p:pic>
      <p:pic>
        <p:nvPicPr>
          <p:cNvPr id="8" name="Immagine 7"/>
          <p:cNvPicPr preferRelativeResize="0">
            <a:picLocks/>
          </p:cNvPicPr>
          <p:nvPr/>
        </p:nvPicPr>
        <p:blipFill>
          <a:blip r:embed="rId12"/>
          <a:stretch>
            <a:fillRect/>
          </a:stretch>
        </p:blipFill>
        <p:spPr>
          <a:xfrm>
            <a:off x="3591844" y="2760643"/>
            <a:ext cx="3132000" cy="576000"/>
          </a:xfrm>
          <a:prstGeom prst="rect">
            <a:avLst/>
          </a:prstGeom>
        </p:spPr>
      </p:pic>
      <p:pic>
        <p:nvPicPr>
          <p:cNvPr id="9" name="Immagine 8"/>
          <p:cNvPicPr preferRelativeResize="0">
            <a:picLocks/>
          </p:cNvPicPr>
          <p:nvPr/>
        </p:nvPicPr>
        <p:blipFill>
          <a:blip r:embed="rId13"/>
          <a:stretch>
            <a:fillRect/>
          </a:stretch>
        </p:blipFill>
        <p:spPr>
          <a:xfrm>
            <a:off x="3591844" y="3535382"/>
            <a:ext cx="3132000" cy="576000"/>
          </a:xfrm>
          <a:prstGeom prst="rect">
            <a:avLst/>
          </a:prstGeom>
        </p:spPr>
      </p:pic>
      <p:pic>
        <p:nvPicPr>
          <p:cNvPr id="10" name="Immagine 9"/>
          <p:cNvPicPr>
            <a:picLocks noChangeAspect="1"/>
          </p:cNvPicPr>
          <p:nvPr/>
        </p:nvPicPr>
        <p:blipFill>
          <a:blip r:embed="rId14"/>
          <a:stretch>
            <a:fillRect/>
          </a:stretch>
        </p:blipFill>
        <p:spPr>
          <a:xfrm>
            <a:off x="3591844" y="4310121"/>
            <a:ext cx="3132000" cy="576000"/>
          </a:xfrm>
          <a:prstGeom prst="rect">
            <a:avLst/>
          </a:prstGeom>
        </p:spPr>
      </p:pic>
      <p:pic>
        <p:nvPicPr>
          <p:cNvPr id="11" name="Immagine 10"/>
          <p:cNvPicPr>
            <a:picLocks noChangeAspect="1"/>
          </p:cNvPicPr>
          <p:nvPr/>
        </p:nvPicPr>
        <p:blipFill>
          <a:blip r:embed="rId15"/>
          <a:stretch>
            <a:fillRect/>
          </a:stretch>
        </p:blipFill>
        <p:spPr>
          <a:xfrm>
            <a:off x="3591844" y="5129079"/>
            <a:ext cx="3132000" cy="710584"/>
          </a:xfrm>
          <a:prstGeom prst="rect">
            <a:avLst/>
          </a:prstGeom>
        </p:spPr>
      </p:pic>
      <p:pic>
        <p:nvPicPr>
          <p:cNvPr id="12" name="Immagine 11"/>
          <p:cNvPicPr>
            <a:picLocks noChangeAspect="1"/>
          </p:cNvPicPr>
          <p:nvPr/>
        </p:nvPicPr>
        <p:blipFill>
          <a:blip r:embed="rId16"/>
          <a:stretch>
            <a:fillRect/>
          </a:stretch>
        </p:blipFill>
        <p:spPr>
          <a:xfrm>
            <a:off x="3629422" y="6132725"/>
            <a:ext cx="3132000" cy="612855"/>
          </a:xfrm>
          <a:prstGeom prst="rect">
            <a:avLst/>
          </a:prstGeom>
        </p:spPr>
      </p:pic>
      <p:pic>
        <p:nvPicPr>
          <p:cNvPr id="13" name="Immagine 12"/>
          <p:cNvPicPr>
            <a:picLocks noChangeAspect="1"/>
          </p:cNvPicPr>
          <p:nvPr/>
        </p:nvPicPr>
        <p:blipFill>
          <a:blip r:embed="rId17"/>
          <a:stretch>
            <a:fillRect/>
          </a:stretch>
        </p:blipFill>
        <p:spPr>
          <a:xfrm>
            <a:off x="3591845" y="6907465"/>
            <a:ext cx="3132000" cy="561970"/>
          </a:xfrm>
          <a:prstGeom prst="rect">
            <a:avLst/>
          </a:prstGeom>
        </p:spPr>
      </p:pic>
      <p:sp>
        <p:nvSpPr>
          <p:cNvPr id="21" name="CasellaDiTesto 20"/>
          <p:cNvSpPr txBox="1"/>
          <p:nvPr/>
        </p:nvSpPr>
        <p:spPr>
          <a:xfrm>
            <a:off x="39062" y="9599509"/>
            <a:ext cx="4366067" cy="276999"/>
          </a:xfrm>
          <a:prstGeom prst="rect">
            <a:avLst/>
          </a:prstGeom>
          <a:noFill/>
        </p:spPr>
        <p:txBody>
          <a:bodyPr wrap="none" rtlCol="0">
            <a:spAutoFit/>
          </a:bodyPr>
          <a:lstStyle/>
          <a:p>
            <a:r>
              <a:rPr lang="it-IT" sz="1200"/>
              <a:t>A cura di Vincenzo Riccio, da </a:t>
            </a:r>
            <a:r>
              <a:rPr lang="it-IT" sz="1200">
                <a:hlinkClick r:id="rId18"/>
              </a:rPr>
              <a:t>www.fantasiaweb.it</a:t>
            </a:r>
            <a:r>
              <a:rPr lang="it-IT" sz="1200"/>
              <a:t>, ricciovi@libero.it</a:t>
            </a:r>
          </a:p>
        </p:txBody>
      </p:sp>
    </p:spTree>
    <p:extLst>
      <p:ext uri="{BB962C8B-B14F-4D97-AF65-F5344CB8AC3E}">
        <p14:creationId xmlns:p14="http://schemas.microsoft.com/office/powerpoint/2010/main" val="324176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magine 41"/>
          <p:cNvPicPr>
            <a:picLocks noChangeAspect="1"/>
          </p:cNvPicPr>
          <p:nvPr/>
        </p:nvPicPr>
        <p:blipFill>
          <a:blip r:embed="rId2"/>
          <a:stretch>
            <a:fillRect/>
          </a:stretch>
        </p:blipFill>
        <p:spPr>
          <a:xfrm>
            <a:off x="6240612" y="3820449"/>
            <a:ext cx="576000" cy="317951"/>
          </a:xfrm>
          <a:prstGeom prst="rect">
            <a:avLst/>
          </a:prstGeom>
        </p:spPr>
      </p:pic>
      <p:pic>
        <p:nvPicPr>
          <p:cNvPr id="8" name="Immagine 7"/>
          <p:cNvPicPr>
            <a:picLocks noChangeAspect="1"/>
          </p:cNvPicPr>
          <p:nvPr/>
        </p:nvPicPr>
        <p:blipFill>
          <a:blip r:embed="rId3"/>
          <a:stretch>
            <a:fillRect/>
          </a:stretch>
        </p:blipFill>
        <p:spPr>
          <a:xfrm>
            <a:off x="6251157" y="3390753"/>
            <a:ext cx="576000" cy="425273"/>
          </a:xfrm>
          <a:prstGeom prst="rect">
            <a:avLst/>
          </a:prstGeom>
        </p:spPr>
      </p:pic>
      <p:pic>
        <p:nvPicPr>
          <p:cNvPr id="10" name="Immagine 9"/>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6223911" y="2907707"/>
            <a:ext cx="576000" cy="422213"/>
          </a:xfrm>
          <a:prstGeom prst="rect">
            <a:avLst/>
          </a:prstGeom>
        </p:spPr>
      </p:pic>
      <p:pic>
        <p:nvPicPr>
          <p:cNvPr id="31" name="Immagine 30"/>
          <p:cNvPicPr>
            <a:picLocks noChangeAspect="1"/>
          </p:cNvPicPr>
          <p:nvPr/>
        </p:nvPicPr>
        <p:blipFill>
          <a:blip r:embed="rId6"/>
          <a:stretch>
            <a:fillRect/>
          </a:stretch>
        </p:blipFill>
        <p:spPr>
          <a:xfrm>
            <a:off x="-8918" y="1188364"/>
            <a:ext cx="703034" cy="644373"/>
          </a:xfrm>
          <a:prstGeom prst="rect">
            <a:avLst/>
          </a:prstGeom>
        </p:spPr>
      </p:pic>
      <p:pic>
        <p:nvPicPr>
          <p:cNvPr id="15" name="Immagine 14"/>
          <p:cNvPicPr>
            <a:picLocks noChangeAspect="1"/>
          </p:cNvPicPr>
          <p:nvPr/>
        </p:nvPicPr>
        <p:blipFill>
          <a:blip r:embed="rId7"/>
          <a:stretch>
            <a:fillRect/>
          </a:stretch>
        </p:blipFill>
        <p:spPr>
          <a:xfrm>
            <a:off x="6305171" y="1622283"/>
            <a:ext cx="576000" cy="407680"/>
          </a:xfrm>
          <a:prstGeom prst="rect">
            <a:avLst/>
          </a:prstGeom>
        </p:spPr>
      </p:pic>
      <p:pic>
        <p:nvPicPr>
          <p:cNvPr id="101" name="Immagine 100"/>
          <p:cNvPicPr>
            <a:picLocks noChangeAspect="1"/>
          </p:cNvPicPr>
          <p:nvPr/>
        </p:nvPicPr>
        <p:blipFill>
          <a:blip r:embed="rId8"/>
          <a:stretch>
            <a:fillRect/>
          </a:stretch>
        </p:blipFill>
        <p:spPr>
          <a:xfrm>
            <a:off x="6219525" y="2535107"/>
            <a:ext cx="576000" cy="350763"/>
          </a:xfrm>
          <a:prstGeom prst="rect">
            <a:avLst/>
          </a:prstGeom>
        </p:spPr>
      </p:pic>
      <p:graphicFrame>
        <p:nvGraphicFramePr>
          <p:cNvPr id="156" name="Tabella 155"/>
          <p:cNvGraphicFramePr>
            <a:graphicFrameLocks noGrp="1"/>
          </p:cNvGraphicFramePr>
          <p:nvPr/>
        </p:nvGraphicFramePr>
        <p:xfrm>
          <a:off x="694115" y="10519"/>
          <a:ext cx="5508000" cy="984431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212310251"/>
                    </a:ext>
                  </a:extLst>
                </a:gridCol>
                <a:gridCol w="972000">
                  <a:extLst>
                    <a:ext uri="{9D8B030D-6E8A-4147-A177-3AD203B41FA5}">
                      <a16:colId xmlns:a16="http://schemas.microsoft.com/office/drawing/2014/main" val="180549801"/>
                    </a:ext>
                  </a:extLst>
                </a:gridCol>
                <a:gridCol w="3816000">
                  <a:extLst>
                    <a:ext uri="{9D8B030D-6E8A-4147-A177-3AD203B41FA5}">
                      <a16:colId xmlns:a16="http://schemas.microsoft.com/office/drawing/2014/main" val="568928359"/>
                    </a:ext>
                  </a:extLst>
                </a:gridCol>
              </a:tblGrid>
              <a:tr h="576000">
                <a:tc>
                  <a:txBody>
                    <a:bodyPr/>
                    <a:lstStyle/>
                    <a:p>
                      <a:pPr algn="ctr"/>
                      <a:r>
                        <a:rPr lang="it-IT" sz="800">
                          <a:solidFill>
                            <a:schemeClr val="tx1"/>
                          </a:solidFill>
                        </a:rPr>
                        <a:t>2 milioni </a:t>
                      </a:r>
                    </a:p>
                    <a:p>
                      <a:pPr algn="ctr"/>
                      <a:r>
                        <a:rPr lang="it-IT" sz="800">
                          <a:solidFill>
                            <a:schemeClr val="tx1"/>
                          </a:solidFill>
                        </a:rPr>
                        <a:t>di anni fa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AEB"/>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PALEOLITICO</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AEB"/>
                    </a:solidFill>
                  </a:tcPr>
                </a:tc>
                <a:tc>
                  <a:txBody>
                    <a:bodyPr/>
                    <a:lstStyle/>
                    <a:p>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AEB"/>
                    </a:solidFill>
                  </a:tcPr>
                </a:tc>
                <a:extLst>
                  <a:ext uri="{0D108BD9-81ED-4DB2-BD59-A6C34878D82A}">
                    <a16:rowId xmlns:a16="http://schemas.microsoft.com/office/drawing/2014/main" val="2725394292"/>
                  </a:ext>
                </a:extLst>
              </a:tr>
              <a:tr h="325187">
                <a:tc>
                  <a:txBody>
                    <a:bodyPr/>
                    <a:lstStyle/>
                    <a:p>
                      <a:pPr algn="ctr"/>
                      <a:r>
                        <a:rPr lang="it-IT" sz="800">
                          <a:solidFill>
                            <a:schemeClr val="tx1"/>
                          </a:solidFill>
                        </a:rPr>
                        <a:t>10 mila </a:t>
                      </a:r>
                    </a:p>
                    <a:p>
                      <a:pPr algn="ctr"/>
                      <a:r>
                        <a:rPr lang="it-IT" sz="800">
                          <a:solidFill>
                            <a:schemeClr val="tx1"/>
                          </a:solidFill>
                        </a:rPr>
                        <a:t>anni fa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AEB"/>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MESOLITICO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AEB"/>
                    </a:solidFill>
                  </a:tcPr>
                </a:tc>
                <a:tc>
                  <a:txBody>
                    <a:bodyPr/>
                    <a:lstStyle/>
                    <a:p>
                      <a:r>
                        <a:rPr lang="it-IT" sz="700" b="0" i="0" kern="1200">
                          <a:solidFill>
                            <a:schemeClr val="dk1"/>
                          </a:solidFill>
                          <a:effectLst/>
                          <a:latin typeface="+mn-lt"/>
                          <a:ea typeface="+mn-ea"/>
                          <a:cs typeface="+mn-cs"/>
                        </a:rPr>
                        <a:t>è un' eta' di transizione: l'inizio del Mesollitico e' determinato dalla fine delle glaciazioni e dal successivo miglioramento del clima, divenuto piu' secco e vivibile.</a:t>
                      </a:r>
                    </a:p>
                    <a:p>
                      <a:r>
                        <a:rPr lang="it-IT" sz="700" b="0" i="0" kern="1200">
                          <a:solidFill>
                            <a:schemeClr val="dk1"/>
                          </a:solidFill>
                          <a:effectLst/>
                          <a:latin typeface="+mn-lt"/>
                          <a:ea typeface="+mn-ea"/>
                          <a:cs typeface="+mn-cs"/>
                        </a:rPr>
                        <a:t>abbandonare il nomadismo per le attività stanziali, quali l'allevamento e le prime forme di agricoltura. Addomestica gli animali cane, pecora, capre. Fu inventato l’arco per</a:t>
                      </a:r>
                      <a:r>
                        <a:rPr lang="it-IT" sz="700" b="0" i="0" kern="1200" baseline="0">
                          <a:solidFill>
                            <a:schemeClr val="dk1"/>
                          </a:solidFill>
                          <a:effectLst/>
                          <a:latin typeface="+mn-lt"/>
                          <a:ea typeface="+mn-ea"/>
                          <a:cs typeface="+mn-cs"/>
                        </a:rPr>
                        <a:t> la caccia. Si sviluppa la pesca. Ancora si usano punte e utensili di pietra.</a:t>
                      </a:r>
                      <a:endParaRPr lang="it-IT" sz="7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AEB"/>
                    </a:solidFill>
                  </a:tcPr>
                </a:tc>
                <a:extLst>
                  <a:ext uri="{0D108BD9-81ED-4DB2-BD59-A6C34878D82A}">
                    <a16:rowId xmlns:a16="http://schemas.microsoft.com/office/drawing/2014/main" val="1397900239"/>
                  </a:ext>
                </a:extLst>
              </a:tr>
              <a:tr h="424268">
                <a:tc>
                  <a:txBody>
                    <a:bodyPr/>
                    <a:lstStyle/>
                    <a:p>
                      <a:pPr algn="ctr"/>
                      <a:r>
                        <a:rPr lang="it-IT" sz="800">
                          <a:solidFill>
                            <a:schemeClr val="tx1"/>
                          </a:solidFill>
                        </a:rPr>
                        <a:t>8 mila </a:t>
                      </a:r>
                    </a:p>
                    <a:p>
                      <a:pPr algn="ctr"/>
                      <a:r>
                        <a:rPr lang="it-IT" sz="800">
                          <a:solidFill>
                            <a:schemeClr val="tx1"/>
                          </a:solidFill>
                        </a:rPr>
                        <a:t>anni fa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AEB"/>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NEOLITICO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AEB"/>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a:solidFill>
                            <a:srgbClr val="C00000"/>
                          </a:solidFill>
                        </a:rPr>
                        <a:t>Età del ferro /rame/ bronzo.  </a:t>
                      </a:r>
                      <a:r>
                        <a:rPr lang="it-IT" sz="800" b="0" i="0" kern="1200">
                          <a:solidFill>
                            <a:schemeClr val="dk1"/>
                          </a:solidFill>
                          <a:effectLst/>
                          <a:latin typeface="+mn-lt"/>
                          <a:ea typeface="+mn-ea"/>
                          <a:cs typeface="+mn-cs"/>
                        </a:rPr>
                        <a:t>L' uomo da cacciatore ad agricoltore; prime città in Mesopotamia. </a:t>
                      </a:r>
                      <a:r>
                        <a:rPr lang="it-IT" sz="800" b="1" i="0" kern="1200">
                          <a:solidFill>
                            <a:schemeClr val="dk1"/>
                          </a:solidFill>
                          <a:effectLst/>
                          <a:latin typeface="+mn-lt"/>
                          <a:ea typeface="+mn-ea"/>
                          <a:cs typeface="+mn-cs"/>
                        </a:rPr>
                        <a:t>Compaio le prime civiltà della storia</a:t>
                      </a:r>
                      <a:endParaRPr lang="it-IT" sz="8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AEB"/>
                    </a:solidFill>
                  </a:tcPr>
                </a:tc>
                <a:extLst>
                  <a:ext uri="{0D108BD9-81ED-4DB2-BD59-A6C34878D82A}">
                    <a16:rowId xmlns:a16="http://schemas.microsoft.com/office/drawing/2014/main" val="1471243927"/>
                  </a:ext>
                </a:extLst>
              </a:tr>
              <a:tr h="324000">
                <a:tc gridSpan="3">
                  <a:txBody>
                    <a:bodyPr/>
                    <a:lstStyle/>
                    <a:p>
                      <a:pPr algn="ctr"/>
                      <a:r>
                        <a:rPr lang="it-IT" sz="1200" b="1">
                          <a:solidFill>
                            <a:srgbClr val="FFFF00"/>
                          </a:solidFill>
                        </a:rPr>
                        <a:t>INVENZIONE DELLA SCRITTURA:  3.500 a.C.</a:t>
                      </a:r>
                    </a:p>
                    <a:p>
                      <a:pPr algn="ctr"/>
                      <a:r>
                        <a:rPr lang="it-IT" sz="1000" b="0" i="0" kern="1200">
                          <a:solidFill>
                            <a:schemeClr val="dk1"/>
                          </a:solidFill>
                          <a:effectLst/>
                          <a:latin typeface="+mn-lt"/>
                          <a:ea typeface="+mn-ea"/>
                          <a:cs typeface="+mn-cs"/>
                        </a:rPr>
                        <a:t>I Sumeri inventano la scrittura; civiltà in Mesopotamia e in Egitto; primi calcoli matematici</a:t>
                      </a:r>
                      <a:endParaRPr lang="it-IT" sz="1000" b="1">
                        <a:solidFill>
                          <a:srgbClr val="FFFF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6">
                        <a:lumMod val="20000"/>
                        <a:lumOff val="80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6">
                        <a:lumMod val="20000"/>
                        <a:lumOff val="8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6">
                        <a:lumMod val="20000"/>
                        <a:lumOff val="80000"/>
                      </a:schemeClr>
                    </a:solidFill>
                  </a:tcPr>
                </a:tc>
                <a:extLst>
                  <a:ext uri="{0D108BD9-81ED-4DB2-BD59-A6C34878D82A}">
                    <a16:rowId xmlns:a16="http://schemas.microsoft.com/office/drawing/2014/main" val="1942338415"/>
                  </a:ext>
                </a:extLst>
              </a:tr>
              <a:tr h="360000">
                <a:tc>
                  <a:txBody>
                    <a:bodyPr/>
                    <a:lstStyle/>
                    <a:p>
                      <a:pPr algn="ctr"/>
                      <a:r>
                        <a:rPr lang="it-IT" sz="800">
                          <a:solidFill>
                            <a:schemeClr val="tx1"/>
                          </a:solidFill>
                        </a:rPr>
                        <a:t>1.600 </a:t>
                      </a:r>
                    </a:p>
                    <a:p>
                      <a:pPr algn="ctr"/>
                      <a:r>
                        <a:rPr lang="it-IT" sz="800">
                          <a:solidFill>
                            <a:schemeClr val="tx1"/>
                          </a:solidFill>
                        </a:rPr>
                        <a:t>a.C.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lvl="0" algn="ctr"/>
                      <a:r>
                        <a:rPr lang="it-IT" sz="800"/>
                        <a:t>Civiltà greca</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b="0" i="0" kern="1200">
                          <a:solidFill>
                            <a:schemeClr val="dk1"/>
                          </a:solidFill>
                          <a:effectLst/>
                          <a:latin typeface="+mn-lt"/>
                          <a:ea typeface="+mn-ea"/>
                          <a:cs typeface="+mn-cs"/>
                        </a:rPr>
                        <a:t>(1500 a.C.)</a:t>
                      </a:r>
                      <a:r>
                        <a:rPr lang="it-IT" sz="800" b="0" i="0" kern="1200" baseline="0">
                          <a:solidFill>
                            <a:schemeClr val="dk1"/>
                          </a:solidFill>
                          <a:effectLst/>
                          <a:latin typeface="+mn-lt"/>
                          <a:ea typeface="+mn-ea"/>
                          <a:cs typeface="+mn-cs"/>
                        </a:rPr>
                        <a:t> </a:t>
                      </a:r>
                      <a:r>
                        <a:rPr lang="it-IT" sz="800" b="0" i="0" kern="1200">
                          <a:solidFill>
                            <a:schemeClr val="dk1"/>
                          </a:solidFill>
                          <a:effectLst/>
                          <a:latin typeface="+mn-lt"/>
                          <a:ea typeface="+mn-ea"/>
                          <a:cs typeface="+mn-cs"/>
                        </a:rPr>
                        <a:t>Civiltà in Grecia, Perù e Messico; guerra di Troia; redazione dei primi libri della Bibbia.   (1000</a:t>
                      </a:r>
                      <a:r>
                        <a:rPr lang="it-IT" sz="800" b="0" i="0" kern="1200" baseline="0">
                          <a:solidFill>
                            <a:schemeClr val="dk1"/>
                          </a:solidFill>
                          <a:effectLst/>
                          <a:latin typeface="+mn-lt"/>
                          <a:ea typeface="+mn-ea"/>
                          <a:cs typeface="+mn-cs"/>
                        </a:rPr>
                        <a:t> a.C.)</a:t>
                      </a:r>
                      <a:r>
                        <a:rPr lang="it-IT" sz="1350" b="0" i="0" kern="1200">
                          <a:solidFill>
                            <a:schemeClr val="dk1"/>
                          </a:solidFill>
                          <a:effectLst/>
                          <a:latin typeface="+mn-lt"/>
                          <a:ea typeface="+mn-ea"/>
                          <a:cs typeface="+mn-cs"/>
                        </a:rPr>
                        <a:t> </a:t>
                      </a:r>
                      <a:r>
                        <a:rPr lang="it-IT" sz="800" b="0" i="0" kern="1200">
                          <a:solidFill>
                            <a:schemeClr val="dk1"/>
                          </a:solidFill>
                          <a:effectLst/>
                          <a:latin typeface="+mn-lt"/>
                          <a:ea typeface="+mn-ea"/>
                          <a:cs typeface="+mn-cs"/>
                        </a:rPr>
                        <a:t>Gli Etruschi, profughi dell' Asia Minore, si stanziano in Italia: Toscana ed alto Lazio</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extLst>
                  <a:ext uri="{0D108BD9-81ED-4DB2-BD59-A6C34878D82A}">
                    <a16:rowId xmlns:a16="http://schemas.microsoft.com/office/drawing/2014/main" val="1049687852"/>
                  </a:ext>
                </a:extLst>
              </a:tr>
              <a:tr h="360000">
                <a:tc>
                  <a:txBody>
                    <a:bodyPr/>
                    <a:lstStyle/>
                    <a:p>
                      <a:pPr algn="ctr"/>
                      <a:r>
                        <a:rPr lang="it-IT" sz="800">
                          <a:solidFill>
                            <a:schemeClr val="tx1"/>
                          </a:solidFill>
                        </a:rPr>
                        <a:t>21 aprile </a:t>
                      </a:r>
                    </a:p>
                    <a:p>
                      <a:pPr algn="ctr"/>
                      <a:r>
                        <a:rPr lang="it-IT" sz="800">
                          <a:solidFill>
                            <a:schemeClr val="tx1"/>
                          </a:solidFill>
                        </a:rPr>
                        <a:t>756 a.C.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kern="1200"/>
                        <a:t>Nasce Roma</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b="0" i="0" kern="1200">
                          <a:solidFill>
                            <a:srgbClr val="C00000"/>
                          </a:solidFill>
                          <a:effectLst/>
                          <a:latin typeface="+mn-lt"/>
                          <a:ea typeface="+mn-ea"/>
                          <a:cs typeface="+mn-cs"/>
                        </a:rPr>
                        <a:t>7</a:t>
                      </a:r>
                      <a:r>
                        <a:rPr lang="it-IT" sz="800" b="0" i="0" kern="1200" baseline="0">
                          <a:solidFill>
                            <a:srgbClr val="C00000"/>
                          </a:solidFill>
                          <a:effectLst/>
                          <a:latin typeface="+mn-lt"/>
                          <a:ea typeface="+mn-ea"/>
                          <a:cs typeface="+mn-cs"/>
                        </a:rPr>
                        <a:t> re di Roma </a:t>
                      </a:r>
                      <a:r>
                        <a:rPr lang="it-IT" sz="800" b="0" i="0" kern="1200" baseline="0">
                          <a:solidFill>
                            <a:schemeClr val="dk1"/>
                          </a:solidFill>
                          <a:effectLst/>
                          <a:latin typeface="+mn-lt"/>
                          <a:ea typeface="+mn-ea"/>
                          <a:cs typeface="+mn-cs"/>
                        </a:rPr>
                        <a:t>: </a:t>
                      </a:r>
                      <a:r>
                        <a:rPr lang="it-IT" sz="600" b="0" i="0" kern="1200" baseline="0">
                          <a:solidFill>
                            <a:schemeClr val="dk1"/>
                          </a:solidFill>
                          <a:effectLst/>
                          <a:latin typeface="+mn-lt"/>
                          <a:ea typeface="+mn-ea"/>
                          <a:cs typeface="+mn-cs"/>
                        </a:rPr>
                        <a:t>Romolo, Numa Pompilio, Tullo Ostilio, Anco Marzio, Tarquinio Prisco, Servio Tullio, Tarquinio il Superbo.</a:t>
                      </a:r>
                      <a:r>
                        <a:rPr lang="it-IT" sz="800" b="0" i="0" kern="1200" baseline="0">
                          <a:solidFill>
                            <a:schemeClr val="dk1"/>
                          </a:solidFill>
                          <a:effectLst/>
                          <a:latin typeface="+mn-lt"/>
                          <a:ea typeface="+mn-ea"/>
                          <a:cs typeface="+mn-cs"/>
                        </a:rPr>
                        <a:t>(</a:t>
                      </a:r>
                      <a:r>
                        <a:rPr lang="it-IT" sz="800" b="0" i="0" kern="1200" baseline="0">
                          <a:solidFill>
                            <a:srgbClr val="C00000"/>
                          </a:solidFill>
                          <a:effectLst/>
                          <a:latin typeface="+mn-lt"/>
                          <a:ea typeface="+mn-ea"/>
                          <a:cs typeface="+mn-cs"/>
                        </a:rPr>
                        <a:t>monarchia romana </a:t>
                      </a:r>
                      <a:r>
                        <a:rPr lang="it-IT" sz="800" b="0" i="0" kern="1200" baseline="0">
                          <a:solidFill>
                            <a:schemeClr val="dk1"/>
                          </a:solidFill>
                          <a:effectLst/>
                          <a:latin typeface="+mn-lt"/>
                          <a:ea typeface="+mn-ea"/>
                          <a:cs typeface="+mn-cs"/>
                        </a:rPr>
                        <a:t>753-510) ( </a:t>
                      </a:r>
                      <a:r>
                        <a:rPr lang="it-IT" sz="800" b="0" i="0" kern="1200">
                          <a:solidFill>
                            <a:schemeClr val="dk1"/>
                          </a:solidFill>
                          <a:effectLst/>
                          <a:latin typeface="+mn-lt"/>
                          <a:ea typeface="+mn-ea"/>
                          <a:cs typeface="+mn-cs"/>
                        </a:rPr>
                        <a:t>510</a:t>
                      </a:r>
                      <a:r>
                        <a:rPr lang="it-IT" sz="800" b="0" i="0" kern="1200" baseline="0">
                          <a:solidFill>
                            <a:schemeClr val="dk1"/>
                          </a:solidFill>
                          <a:effectLst/>
                          <a:latin typeface="+mn-lt"/>
                          <a:ea typeface="+mn-ea"/>
                          <a:cs typeface="+mn-cs"/>
                        </a:rPr>
                        <a:t> a.C. </a:t>
                      </a:r>
                      <a:r>
                        <a:rPr lang="it-IT" sz="800" b="0" i="0" kern="1200">
                          <a:solidFill>
                            <a:srgbClr val="C00000"/>
                          </a:solidFill>
                          <a:effectLst/>
                          <a:latin typeface="+mn-lt"/>
                          <a:ea typeface="+mn-ea"/>
                          <a:cs typeface="+mn-cs"/>
                        </a:rPr>
                        <a:t>Nasce la repubblica romana</a:t>
                      </a:r>
                      <a:r>
                        <a:rPr lang="it-IT" sz="800" b="0" i="0" kern="1200">
                          <a:solidFill>
                            <a:schemeClr val="dk1"/>
                          </a:solidFill>
                          <a:effectLst/>
                          <a:latin typeface="+mn-lt"/>
                          <a:ea typeface="+mn-ea"/>
                          <a:cs typeface="+mn-cs"/>
                        </a:rPr>
                        <a:t>).</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extLst>
                  <a:ext uri="{0D108BD9-81ED-4DB2-BD59-A6C34878D82A}">
                    <a16:rowId xmlns:a16="http://schemas.microsoft.com/office/drawing/2014/main" val="1903629321"/>
                  </a:ext>
                </a:extLst>
              </a:tr>
              <a:tr h="325187">
                <a:tc>
                  <a:txBody>
                    <a:bodyPr/>
                    <a:lstStyle/>
                    <a:p>
                      <a:pPr algn="ctr"/>
                      <a:r>
                        <a:rPr lang="it-IT" sz="800">
                          <a:solidFill>
                            <a:schemeClr val="tx1"/>
                          </a:solidFill>
                        </a:rPr>
                        <a:t>323 </a:t>
                      </a:r>
                    </a:p>
                    <a:p>
                      <a:pPr algn="ctr"/>
                      <a:r>
                        <a:rPr lang="it-IT" sz="800">
                          <a:solidFill>
                            <a:schemeClr val="tx1"/>
                          </a:solidFill>
                        </a:rPr>
                        <a:t>a.C.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lvl="0" indent="0" algn="ctr" defTabSz="444500">
                        <a:lnSpc>
                          <a:spcPct val="90000"/>
                        </a:lnSpc>
                        <a:spcBef>
                          <a:spcPct val="0"/>
                        </a:spcBef>
                        <a:spcAft>
                          <a:spcPct val="35000"/>
                        </a:spcAft>
                        <a:buNone/>
                      </a:pPr>
                      <a:r>
                        <a:rPr lang="it-IT" sz="800" kern="1200"/>
                        <a:t>Alessandro </a:t>
                      </a:r>
                      <a:r>
                        <a:rPr lang="it-IT" sz="800"/>
                        <a:t>Magno</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i="1"/>
                        <a:t>Re di Macedonia, Faraone d'Egitto, egemone della Lega Ellenica, Scià dell'impero persiano. Conquistò l'impero persiano - dall'Asia minore all'Egitto, Pakistan, Afghanistan e India - in 12 anni.</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extLst>
                  <a:ext uri="{0D108BD9-81ED-4DB2-BD59-A6C34878D82A}">
                    <a16:rowId xmlns:a16="http://schemas.microsoft.com/office/drawing/2014/main" val="3676043085"/>
                  </a:ext>
                </a:extLst>
              </a:tr>
              <a:tr h="325187">
                <a:tc>
                  <a:txBody>
                    <a:bodyPr/>
                    <a:lstStyle/>
                    <a:p>
                      <a:pPr algn="ctr"/>
                      <a:r>
                        <a:rPr lang="it-IT" sz="800">
                          <a:solidFill>
                            <a:schemeClr val="tx1"/>
                          </a:solidFill>
                        </a:rPr>
                        <a:t>27 </a:t>
                      </a:r>
                    </a:p>
                    <a:p>
                      <a:pPr algn="ctr"/>
                      <a:r>
                        <a:rPr lang="it-IT" sz="800">
                          <a:solidFill>
                            <a:schemeClr val="tx1"/>
                          </a:solidFill>
                        </a:rPr>
                        <a:t>a.C.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Nascita impero</a:t>
                      </a:r>
                      <a:r>
                        <a:rPr lang="it-IT" sz="800" baseline="0">
                          <a:solidFill>
                            <a:schemeClr val="tx1"/>
                          </a:solidFill>
                        </a:rPr>
                        <a:t> romano</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r>
                        <a:rPr lang="it-IT" sz="800">
                          <a:solidFill>
                            <a:schemeClr val="tx1"/>
                          </a:solidFill>
                        </a:rPr>
                        <a:t>Dal 27 a.C.</a:t>
                      </a:r>
                      <a:r>
                        <a:rPr lang="it-IT" sz="800" baseline="0">
                          <a:solidFill>
                            <a:schemeClr val="tx1"/>
                          </a:solidFill>
                        </a:rPr>
                        <a:t>  Al 395 d.C. data in cui viene diviso in impero  d’occidente che dura fino 476 e impero d’oriente che dura fino 1453 anno della conquista di Costantinopoli da parte degli Ottomani. </a:t>
                      </a:r>
                      <a:r>
                        <a:rPr lang="it-IT" sz="800"/>
                        <a:t>L’imperatore Augusto Instaura l’Impero</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extLst>
                  <a:ext uri="{0D108BD9-81ED-4DB2-BD59-A6C34878D82A}">
                    <a16:rowId xmlns:a16="http://schemas.microsoft.com/office/drawing/2014/main" val="150700994"/>
                  </a:ext>
                </a:extLst>
              </a:tr>
              <a:tr h="252000">
                <a:tc>
                  <a:txBody>
                    <a:bodyPr/>
                    <a:lstStyle/>
                    <a:p>
                      <a:pPr algn="ctr"/>
                      <a:r>
                        <a:rPr lang="it-IT" sz="800" baseline="0">
                          <a:solidFill>
                            <a:schemeClr val="tx1"/>
                          </a:solidFill>
                        </a:rPr>
                        <a:t> anno 1</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Nascita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baseline="0">
                          <a:solidFill>
                            <a:schemeClr val="tx1"/>
                          </a:solidFill>
                        </a:rPr>
                        <a:t>di Gesù  a Bettelemme</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extLst>
                  <a:ext uri="{0D108BD9-81ED-4DB2-BD59-A6C34878D82A}">
                    <a16:rowId xmlns:a16="http://schemas.microsoft.com/office/drawing/2014/main" val="894713139"/>
                  </a:ext>
                </a:extLst>
              </a:tr>
              <a:tr h="252000">
                <a:tc>
                  <a:txBody>
                    <a:bodyPr/>
                    <a:lstStyle/>
                    <a:p>
                      <a:pPr algn="ctr"/>
                      <a:r>
                        <a:rPr lang="it-IT" sz="800">
                          <a:solidFill>
                            <a:schemeClr val="tx1"/>
                          </a:solidFill>
                        </a:rPr>
                        <a:t>476  d.C.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Caduta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baseline="0">
                          <a:solidFill>
                            <a:srgbClr val="C00000"/>
                          </a:solidFill>
                        </a:rPr>
                        <a:t>dell’impero romano di Occidente</a:t>
                      </a:r>
                      <a:endParaRPr lang="it-IT" sz="800">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extLst>
                  <a:ext uri="{0D108BD9-81ED-4DB2-BD59-A6C34878D82A}">
                    <a16:rowId xmlns:a16="http://schemas.microsoft.com/office/drawing/2014/main" val="1959437189"/>
                  </a:ext>
                </a:extLst>
              </a:tr>
              <a:tr h="325187">
                <a:tc gridSpan="3">
                  <a:txBody>
                    <a:bodyPr/>
                    <a:lstStyle/>
                    <a:p>
                      <a:pPr algn="ctr"/>
                      <a:r>
                        <a:rPr lang="it-IT" sz="1200">
                          <a:solidFill>
                            <a:schemeClr val="tx1"/>
                          </a:solidFill>
                        </a:rPr>
                        <a:t>INIZIO</a:t>
                      </a:r>
                      <a:r>
                        <a:rPr lang="it-IT" sz="1200" baseline="0">
                          <a:solidFill>
                            <a:schemeClr val="tx1"/>
                          </a:solidFill>
                        </a:rPr>
                        <a:t> ETÀ MEDIEVALE dal 476 al 1492</a:t>
                      </a:r>
                      <a:endParaRPr lang="it-IT" sz="12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60000"/>
                        <a:lumOff val="40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5">
                        <a:lumMod val="20000"/>
                        <a:lumOff val="80000"/>
                      </a:schemeClr>
                    </a:solidFill>
                  </a:tcPr>
                </a:tc>
                <a:extLst>
                  <a:ext uri="{0D108BD9-81ED-4DB2-BD59-A6C34878D82A}">
                    <a16:rowId xmlns:a16="http://schemas.microsoft.com/office/drawing/2014/main" val="2732263434"/>
                  </a:ext>
                </a:extLst>
              </a:tr>
              <a:tr h="252000">
                <a:tc>
                  <a:txBody>
                    <a:bodyPr/>
                    <a:lstStyle/>
                    <a:p>
                      <a:pPr algn="ctr"/>
                      <a:r>
                        <a:rPr lang="it-IT" sz="800">
                          <a:solidFill>
                            <a:schemeClr val="tx1"/>
                          </a:solidFill>
                        </a:rPr>
                        <a:t>800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algn="ctr"/>
                      <a:r>
                        <a:rPr lang="it-IT" sz="800"/>
                        <a:t>Carlo Magno</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algn="ctr"/>
                      <a:r>
                        <a:rPr lang="it-IT" sz="800"/>
                        <a:t>Incoronazione Sacro Romano Impero</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extLst>
                  <a:ext uri="{0D108BD9-81ED-4DB2-BD59-A6C34878D82A}">
                    <a16:rowId xmlns:a16="http://schemas.microsoft.com/office/drawing/2014/main" val="4144680099"/>
                  </a:ext>
                </a:extLst>
              </a:tr>
              <a:tr h="252000">
                <a:tc>
                  <a:txBody>
                    <a:bodyPr/>
                    <a:lstStyle/>
                    <a:p>
                      <a:pPr algn="ctr"/>
                      <a:r>
                        <a:rPr lang="it-IT" sz="800">
                          <a:solidFill>
                            <a:schemeClr val="tx1"/>
                          </a:solidFill>
                        </a:rPr>
                        <a:t>1054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algn="ctr"/>
                      <a:r>
                        <a:rPr lang="it-IT" sz="800"/>
                        <a:t>Scisma d’Oriente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algn="ctr"/>
                      <a:r>
                        <a:rPr lang="it-IT" sz="800"/>
                        <a:t>Cristiani divisi: C .Cattolica-C.Oriente</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extLst>
                  <a:ext uri="{0D108BD9-81ED-4DB2-BD59-A6C34878D82A}">
                    <a16:rowId xmlns:a16="http://schemas.microsoft.com/office/drawing/2014/main" val="2281523218"/>
                  </a:ext>
                </a:extLst>
              </a:tr>
              <a:tr h="252000">
                <a:tc>
                  <a:txBody>
                    <a:bodyPr/>
                    <a:lstStyle/>
                    <a:p>
                      <a:pPr algn="ctr"/>
                      <a:r>
                        <a:rPr lang="it-IT" sz="800">
                          <a:solidFill>
                            <a:schemeClr val="tx1"/>
                          </a:solidFill>
                        </a:rPr>
                        <a:t>1099-1272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CROCIATE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extLst>
                  <a:ext uri="{0D108BD9-81ED-4DB2-BD59-A6C34878D82A}">
                    <a16:rowId xmlns:a16="http://schemas.microsoft.com/office/drawing/2014/main" val="3504866583"/>
                  </a:ext>
                </a:extLst>
              </a:tr>
              <a:tr h="252000">
                <a:tc>
                  <a:txBody>
                    <a:bodyPr/>
                    <a:lstStyle/>
                    <a:p>
                      <a:pPr algn="ctr"/>
                      <a:r>
                        <a:rPr lang="it-IT" sz="800">
                          <a:solidFill>
                            <a:schemeClr val="tx1"/>
                          </a:solidFill>
                        </a:rPr>
                        <a:t>1450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algn="ctr"/>
                      <a:r>
                        <a:rPr lang="it-IT" sz="800"/>
                        <a:t>Nasce la Stampa</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algn="ctr"/>
                      <a:r>
                        <a:rPr lang="it-IT" sz="800"/>
                        <a:t>Caratteri mobili</a:t>
                      </a:r>
                      <a:r>
                        <a:rPr lang="it-IT" sz="800" baseline="0"/>
                        <a:t> per la stampa</a:t>
                      </a:r>
                      <a:r>
                        <a:rPr lang="it-IT" sz="800"/>
                        <a:t> Johann Gutenberg. Primo libro stampato</a:t>
                      </a:r>
                      <a:r>
                        <a:rPr lang="it-IT" sz="800" baseline="0"/>
                        <a:t> la Bibbia.</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extLst>
                  <a:ext uri="{0D108BD9-81ED-4DB2-BD59-A6C34878D82A}">
                    <a16:rowId xmlns:a16="http://schemas.microsoft.com/office/drawing/2014/main" val="2329455151"/>
                  </a:ext>
                </a:extLst>
              </a:tr>
              <a:tr h="252000">
                <a:tc>
                  <a:txBody>
                    <a:bodyPr/>
                    <a:lstStyle/>
                    <a:p>
                      <a:pPr algn="ctr"/>
                      <a:r>
                        <a:rPr lang="it-IT" sz="800">
                          <a:solidFill>
                            <a:schemeClr val="tx1"/>
                          </a:solidFill>
                        </a:rPr>
                        <a:t>1453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algn="ctr"/>
                      <a:r>
                        <a:rPr lang="it-IT" sz="800">
                          <a:solidFill>
                            <a:schemeClr val="tx1"/>
                          </a:solidFill>
                        </a:rPr>
                        <a:t>Caduta Impero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a:txBody>
                    <a:bodyPr/>
                    <a:lstStyle/>
                    <a:p>
                      <a:pPr algn="ctr"/>
                      <a:r>
                        <a:rPr lang="it-IT" sz="800" b="0" i="0" kern="1200">
                          <a:solidFill>
                            <a:srgbClr val="C00000"/>
                          </a:solidFill>
                          <a:effectLst/>
                          <a:latin typeface="+mn-lt"/>
                          <a:ea typeface="+mn-ea"/>
                          <a:cs typeface="+mn-cs"/>
                        </a:rPr>
                        <a:t>caduta dell'impero romano d'Oriente</a:t>
                      </a:r>
                      <a:r>
                        <a:rPr lang="it-IT" sz="800" b="0" i="0" kern="1200">
                          <a:solidFill>
                            <a:schemeClr val="dk1"/>
                          </a:solidFill>
                          <a:effectLst/>
                          <a:latin typeface="+mn-lt"/>
                          <a:ea typeface="+mn-ea"/>
                          <a:cs typeface="+mn-cs"/>
                        </a:rPr>
                        <a:t>. Costantinopoli in mano ai Turchi; </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extLst>
                  <a:ext uri="{0D108BD9-81ED-4DB2-BD59-A6C34878D82A}">
                    <a16:rowId xmlns:a16="http://schemas.microsoft.com/office/drawing/2014/main" val="1467120122"/>
                  </a:ext>
                </a:extLst>
              </a:tr>
              <a:tr h="324000">
                <a:tc gridSpan="3">
                  <a:txBody>
                    <a:bodyPr/>
                    <a:lstStyle/>
                    <a:p>
                      <a:pPr algn="ctr"/>
                      <a:r>
                        <a:rPr lang="it-IT" sz="1200" b="1">
                          <a:solidFill>
                            <a:schemeClr val="tx1"/>
                          </a:solidFill>
                        </a:rPr>
                        <a:t>INIZIO ETÀ MODERNA  dal 1492 al 1792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3">
                        <a:lumMod val="20000"/>
                        <a:lumOff val="80000"/>
                      </a:schemeClr>
                    </a:solidFill>
                  </a:tcPr>
                </a:tc>
                <a:tc hMerge="1">
                  <a:txBody>
                    <a:bodyPr/>
                    <a:lstStyle/>
                    <a:p>
                      <a:pPr algn="ct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extLst>
                  <a:ext uri="{0D108BD9-81ED-4DB2-BD59-A6C34878D82A}">
                    <a16:rowId xmlns:a16="http://schemas.microsoft.com/office/drawing/2014/main" val="2228278143"/>
                  </a:ext>
                </a:extLst>
              </a:tr>
              <a:tr h="216000">
                <a:tc>
                  <a:txBody>
                    <a:bodyPr/>
                    <a:lstStyle/>
                    <a:p>
                      <a:pPr algn="ctr"/>
                      <a:r>
                        <a:rPr lang="it-IT" sz="800">
                          <a:solidFill>
                            <a:schemeClr val="tx1"/>
                          </a:solidFill>
                        </a:rPr>
                        <a:t>1492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Scoperta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baseline="0">
                          <a:solidFill>
                            <a:schemeClr val="tx1"/>
                          </a:solidFill>
                        </a:rPr>
                        <a:t>dell’America</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3">
                        <a:lumMod val="20000"/>
                        <a:lumOff val="80000"/>
                      </a:schemeClr>
                    </a:solidFill>
                  </a:tcPr>
                </a:tc>
                <a:extLst>
                  <a:ext uri="{0D108BD9-81ED-4DB2-BD59-A6C34878D82A}">
                    <a16:rowId xmlns:a16="http://schemas.microsoft.com/office/drawing/2014/main" val="3939329842"/>
                  </a:ext>
                </a:extLst>
              </a:tr>
              <a:tr h="216000">
                <a:tc>
                  <a:txBody>
                    <a:bodyPr/>
                    <a:lstStyle/>
                    <a:p>
                      <a:pPr algn="ctr"/>
                      <a:r>
                        <a:rPr lang="it-IT" sz="800">
                          <a:solidFill>
                            <a:schemeClr val="tx1"/>
                          </a:solidFill>
                        </a:rPr>
                        <a:t>1517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Martin Lutero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algn="l"/>
                      <a:r>
                        <a:rPr lang="it-IT" sz="800"/>
                        <a:t>Riforma Protestante 95 tesi su indulgenze.</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3">
                        <a:lumMod val="20000"/>
                        <a:lumOff val="80000"/>
                      </a:schemeClr>
                    </a:solidFill>
                  </a:tcPr>
                </a:tc>
                <a:extLst>
                  <a:ext uri="{0D108BD9-81ED-4DB2-BD59-A6C34878D82A}">
                    <a16:rowId xmlns:a16="http://schemas.microsoft.com/office/drawing/2014/main" val="3091394295"/>
                  </a:ext>
                </a:extLst>
              </a:tr>
              <a:tr h="288000">
                <a:tc gridSpan="3">
                  <a:txBody>
                    <a:bodyPr/>
                    <a:lstStyle/>
                    <a:p>
                      <a:pPr algn="ctr"/>
                      <a:r>
                        <a:rPr lang="it-IT" sz="1200" b="1">
                          <a:solidFill>
                            <a:schemeClr val="tx1"/>
                          </a:solidFill>
                        </a:rPr>
                        <a:t>INIZIO ETÀ CONTEMPORANEA dal 1792 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4">
                        <a:lumMod val="20000"/>
                        <a:lumOff val="80000"/>
                      </a:schemeClr>
                    </a:solidFill>
                  </a:tcPr>
                </a:tc>
                <a:extLst>
                  <a:ext uri="{0D108BD9-81ED-4DB2-BD59-A6C34878D82A}">
                    <a16:rowId xmlns:a16="http://schemas.microsoft.com/office/drawing/2014/main" val="3491157540"/>
                  </a:ext>
                </a:extLst>
              </a:tr>
              <a:tr h="252000">
                <a:tc>
                  <a:txBody>
                    <a:bodyPr/>
                    <a:lstStyle/>
                    <a:p>
                      <a:pPr algn="ctr"/>
                      <a:r>
                        <a:rPr lang="it-IT" sz="800">
                          <a:solidFill>
                            <a:schemeClr val="tx1"/>
                          </a:solidFill>
                        </a:rPr>
                        <a:t>1792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Rivoluzione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francese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extLst>
                  <a:ext uri="{0D108BD9-81ED-4DB2-BD59-A6C34878D82A}">
                    <a16:rowId xmlns:a16="http://schemas.microsoft.com/office/drawing/2014/main" val="3765935740"/>
                  </a:ext>
                </a:extLst>
              </a:tr>
              <a:tr h="324000">
                <a:tc>
                  <a:txBody>
                    <a:bodyPr/>
                    <a:lstStyle/>
                    <a:p>
                      <a:pPr algn="ctr"/>
                      <a:r>
                        <a:rPr lang="it-IT" sz="800">
                          <a:solidFill>
                            <a:schemeClr val="tx1"/>
                          </a:solidFill>
                        </a:rPr>
                        <a:t>1776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t>Dichiarazione Indipendenza USA</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algn="l"/>
                      <a:r>
                        <a:rPr lang="it-IT" sz="800"/>
                        <a:t>4 luglio 1776, Dichiarazione Indipendenza USA</a:t>
                      </a:r>
                      <a:r>
                        <a:rPr lang="it-IT" sz="700"/>
                        <a:t>, </a:t>
                      </a:r>
                      <a:r>
                        <a:rPr lang="it-IT" sz="700" b="0" i="0" u="sng" kern="1200">
                          <a:solidFill>
                            <a:schemeClr val="dk1"/>
                          </a:solidFill>
                          <a:effectLst/>
                          <a:latin typeface="+mn-lt"/>
                          <a:ea typeface="+mn-ea"/>
                          <a:cs typeface="+mn-cs"/>
                        </a:rPr>
                        <a:t>George  Washington</a:t>
                      </a:r>
                      <a:r>
                        <a:rPr lang="it-IT" sz="700" b="0" i="0" kern="1200">
                          <a:solidFill>
                            <a:schemeClr val="dk1"/>
                          </a:solidFill>
                          <a:effectLst/>
                          <a:latin typeface="+mn-lt"/>
                          <a:ea typeface="+mn-ea"/>
                          <a:cs typeface="+mn-cs"/>
                        </a:rPr>
                        <a:t> primo presidente degli U.S.A</a:t>
                      </a:r>
                      <a:endParaRPr lang="it-IT" sz="7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extLst>
                  <a:ext uri="{0D108BD9-81ED-4DB2-BD59-A6C34878D82A}">
                    <a16:rowId xmlns:a16="http://schemas.microsoft.com/office/drawing/2014/main" val="858139472"/>
                  </a:ext>
                </a:extLst>
              </a:tr>
              <a:tr h="288000">
                <a:tc>
                  <a:txBody>
                    <a:bodyPr/>
                    <a:lstStyle/>
                    <a:p>
                      <a:pPr algn="ctr"/>
                      <a:r>
                        <a:rPr lang="it-IT" sz="800">
                          <a:solidFill>
                            <a:schemeClr val="tx1"/>
                          </a:solidFill>
                        </a:rPr>
                        <a:t>1817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latin typeface="Arial Narrow" panose="020B0606020202030204" pitchFamily="34" charset="0"/>
                        </a:rPr>
                        <a:t>18/7/1817 Waterloo </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algn="l"/>
                      <a:r>
                        <a:rPr lang="it-IT" sz="800" b="0" i="0" kern="1200">
                          <a:solidFill>
                            <a:schemeClr val="dk1"/>
                          </a:solidFill>
                          <a:effectLst/>
                          <a:latin typeface="+mn-lt"/>
                          <a:ea typeface="+mn-ea"/>
                          <a:cs typeface="+mn-cs"/>
                        </a:rPr>
                        <a:t>1799 Napoleoneassume il potere in Francia;  </a:t>
                      </a:r>
                      <a:r>
                        <a:rPr lang="it-IT" sz="700" b="0" i="0" kern="1200">
                          <a:solidFill>
                            <a:schemeClr val="dk1"/>
                          </a:solidFill>
                          <a:effectLst/>
                          <a:latin typeface="+mn-lt"/>
                          <a:ea typeface="+mn-ea"/>
                          <a:cs typeface="+mn-cs"/>
                        </a:rPr>
                        <a:t>1815</a:t>
                      </a:r>
                      <a:r>
                        <a:rPr lang="it-IT" sz="700" b="0" i="0" kern="1200" baseline="0">
                          <a:solidFill>
                            <a:schemeClr val="dk1"/>
                          </a:solidFill>
                          <a:effectLst/>
                          <a:latin typeface="+mn-lt"/>
                          <a:ea typeface="+mn-ea"/>
                          <a:cs typeface="+mn-cs"/>
                        </a:rPr>
                        <a:t> congresso di Vienna; Battaglia di Wateloo Fine Impero Napoleone.  S</a:t>
                      </a:r>
                      <a:r>
                        <a:rPr lang="it-IT" sz="700" b="0" i="0" kern="1200">
                          <a:solidFill>
                            <a:schemeClr val="dk1"/>
                          </a:solidFill>
                          <a:effectLst/>
                          <a:latin typeface="+mn-lt"/>
                          <a:ea typeface="+mn-ea"/>
                          <a:cs typeface="+mn-cs"/>
                        </a:rPr>
                        <a:t>coperta della che consente la decifrazione della scrittura geroglifica.</a:t>
                      </a:r>
                      <a:endParaRPr lang="it-IT" sz="70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extLst>
                  <a:ext uri="{0D108BD9-81ED-4DB2-BD59-A6C34878D82A}">
                    <a16:rowId xmlns:a16="http://schemas.microsoft.com/office/drawing/2014/main" val="469174297"/>
                  </a:ext>
                </a:extLst>
              </a:tr>
              <a:tr h="324000">
                <a:tc>
                  <a:txBody>
                    <a:bodyPr/>
                    <a:lstStyle/>
                    <a:p>
                      <a:pPr algn="ctr"/>
                      <a:r>
                        <a:rPr lang="it-IT" sz="800">
                          <a:solidFill>
                            <a:schemeClr val="tx1"/>
                          </a:solidFill>
                        </a:rPr>
                        <a:t>1861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Nasce Regno d’Italia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algn="l"/>
                      <a:r>
                        <a:rPr lang="it-IT" sz="800">
                          <a:latin typeface="Arial Narrow" panose="020B0606020202030204" pitchFamily="34" charset="0"/>
                        </a:rPr>
                        <a:t>17/3/1861  Unificazione Regno d’Italia  Vittorio  Emanuele II 1° re d’Italia. 1871 Roma diventa capita d’italia</a:t>
                      </a:r>
                      <a:r>
                        <a:rPr lang="it-IT" sz="800" baseline="0">
                          <a:latin typeface="Arial Narrow" panose="020B0606020202030204" pitchFamily="34" charset="0"/>
                        </a:rPr>
                        <a:t> con breccia di Porta Pia.</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extLst>
                  <a:ext uri="{0D108BD9-81ED-4DB2-BD59-A6C34878D82A}">
                    <a16:rowId xmlns:a16="http://schemas.microsoft.com/office/drawing/2014/main" val="2328408617"/>
                  </a:ext>
                </a:extLst>
              </a:tr>
              <a:tr h="233843">
                <a:tc>
                  <a:txBody>
                    <a:bodyPr/>
                    <a:lstStyle/>
                    <a:p>
                      <a:pPr algn="ctr"/>
                      <a:r>
                        <a:rPr lang="it-IT" sz="800">
                          <a:solidFill>
                            <a:schemeClr val="tx1"/>
                          </a:solidFill>
                        </a:rPr>
                        <a:t>1914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latin typeface="Arial Narrow" panose="020B0606020202030204" pitchFamily="34" charset="0"/>
                        </a:rPr>
                        <a:t>I Guerra Mondiale </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b="1">
                          <a:solidFill>
                            <a:srgbClr val="C00000"/>
                          </a:solidFill>
                        </a:rPr>
                        <a:t>Assassinio </a:t>
                      </a:r>
                      <a:r>
                        <a:rPr lang="it-IT" sz="800" b="1" i="0" kern="1200">
                          <a:solidFill>
                            <a:srgbClr val="C00000"/>
                          </a:solidFill>
                          <a:effectLst/>
                          <a:latin typeface="+mn-lt"/>
                          <a:ea typeface="+mn-ea"/>
                          <a:cs typeface="+mn-cs"/>
                        </a:rPr>
                        <a:t>l'arciduca </a:t>
                      </a:r>
                      <a:r>
                        <a:rPr lang="it-IT" sz="800" b="0" i="0" kern="1200">
                          <a:solidFill>
                            <a:schemeClr val="dk1"/>
                          </a:solidFill>
                          <a:effectLst/>
                          <a:latin typeface="+mn-lt"/>
                          <a:ea typeface="+mn-ea"/>
                          <a:cs typeface="+mn-cs"/>
                        </a:rPr>
                        <a:t>Francesco Ferdinando d'Austria </a:t>
                      </a:r>
                      <a:r>
                        <a:rPr lang="it-IT" sz="700" b="0" i="0" kern="1200">
                          <a:solidFill>
                            <a:schemeClr val="dk1"/>
                          </a:solidFill>
                          <a:effectLst/>
                          <a:latin typeface="+mn-lt"/>
                          <a:ea typeface="+mn-ea"/>
                          <a:cs typeface="+mn-cs"/>
                        </a:rPr>
                        <a:t>viene assassinato a Sarajevo</a:t>
                      </a:r>
                      <a:r>
                        <a:rPr lang="it-IT" sz="700" b="0" i="0" kern="1200" baseline="0">
                          <a:solidFill>
                            <a:schemeClr val="dk1"/>
                          </a:solidFill>
                          <a:effectLst/>
                          <a:latin typeface="+mn-lt"/>
                          <a:ea typeface="+mn-ea"/>
                          <a:cs typeface="+mn-cs"/>
                        </a:rPr>
                        <a:t> (28/6/14)</a:t>
                      </a:r>
                      <a:endParaRPr lang="it-IT" sz="70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it-IT" sz="800">
                          <a:solidFill>
                            <a:schemeClr val="tx1"/>
                          </a:solidFill>
                        </a:rPr>
                        <a:t>1914-1918 </a:t>
                      </a:r>
                      <a:r>
                        <a:rPr lang="it-IT" sz="800">
                          <a:latin typeface="Arial Narrow" panose="020B0606020202030204" pitchFamily="34" charset="0"/>
                        </a:rPr>
                        <a:t> (Grande Guerra)</a:t>
                      </a:r>
                      <a:r>
                        <a:rPr lang="it-IT" sz="800" baseline="0">
                          <a:latin typeface="Arial Narrow" panose="020B0606020202030204" pitchFamily="34" charset="0"/>
                        </a:rPr>
                        <a:t> Italia disfatta di Caporetto (24/10(1917) poi Vittoria di Vittorio Veneto, resistenza sul Piave (24 ott-4 nov. 1918</a:t>
                      </a:r>
                      <a:r>
                        <a:rPr lang="it-IT" sz="700" baseline="0">
                          <a:latin typeface="Arial Narrow" panose="020B0606020202030204" pitchFamily="34" charset="0"/>
                        </a:rPr>
                        <a:t>).  </a:t>
                      </a:r>
                      <a:r>
                        <a:rPr lang="it-IT" sz="700" b="1" baseline="0">
                          <a:solidFill>
                            <a:srgbClr val="C00000"/>
                          </a:solidFill>
                          <a:latin typeface="Arial Narrow" panose="020B0606020202030204" pitchFamily="34" charset="0"/>
                        </a:rPr>
                        <a:t>(Triplice intesa</a:t>
                      </a:r>
                      <a:r>
                        <a:rPr lang="it-IT" sz="700" baseline="0">
                          <a:latin typeface="Arial Narrow" panose="020B0606020202030204" pitchFamily="34" charset="0"/>
                        </a:rPr>
                        <a:t>:</a:t>
                      </a:r>
                      <a:r>
                        <a:rPr lang="it-IT" sz="700" b="0" i="0" kern="1200">
                          <a:solidFill>
                            <a:schemeClr val="dk1"/>
                          </a:solidFill>
                          <a:effectLst/>
                          <a:latin typeface="+mn-lt"/>
                          <a:ea typeface="+mn-ea"/>
                          <a:cs typeface="+mn-cs"/>
                        </a:rPr>
                        <a:t>Gran Bretagna, Francia, Impero russo), </a:t>
                      </a:r>
                      <a:r>
                        <a:rPr lang="it-IT" sz="700" b="1" i="0" kern="1200">
                          <a:solidFill>
                            <a:srgbClr val="C00000"/>
                          </a:solidFill>
                          <a:effectLst/>
                          <a:latin typeface="+mn-lt"/>
                          <a:ea typeface="+mn-ea"/>
                          <a:cs typeface="+mn-cs"/>
                        </a:rPr>
                        <a:t>(Triplice alleanza</a:t>
                      </a:r>
                      <a:r>
                        <a:rPr lang="it-IT" sz="700" b="0" i="0" kern="1200">
                          <a:solidFill>
                            <a:schemeClr val="dk1"/>
                          </a:solidFill>
                          <a:effectLst/>
                          <a:latin typeface="+mn-lt"/>
                          <a:ea typeface="+mn-ea"/>
                          <a:cs typeface="+mn-cs"/>
                        </a:rPr>
                        <a:t>: (Austria-Ungheria, Germania e l'Italia per ora neutrale,</a:t>
                      </a:r>
                      <a:r>
                        <a:rPr lang="it-IT" sz="700" b="0" i="0" kern="1200" baseline="0">
                          <a:solidFill>
                            <a:schemeClr val="dk1"/>
                          </a:solidFill>
                          <a:effectLst/>
                          <a:latin typeface="+mn-lt"/>
                          <a:ea typeface="+mn-ea"/>
                          <a:cs typeface="+mn-cs"/>
                        </a:rPr>
                        <a:t> </a:t>
                      </a:r>
                      <a:r>
                        <a:rPr lang="it-IT" sz="700" b="0" i="0" kern="1200" baseline="0">
                          <a:solidFill>
                            <a:srgbClr val="C00000"/>
                          </a:solidFill>
                          <a:effectLst/>
                          <a:latin typeface="+mn-lt"/>
                          <a:ea typeface="+mn-ea"/>
                          <a:cs typeface="+mn-cs"/>
                        </a:rPr>
                        <a:t>l’Italia poi cambierà fronte entrando in guerra nel 1915 con l’Austria, </a:t>
                      </a:r>
                      <a:r>
                        <a:rPr lang="it-IT" sz="700" b="0" i="0" kern="1200" baseline="0">
                          <a:solidFill>
                            <a:schemeClr val="tx1"/>
                          </a:solidFill>
                          <a:effectLst/>
                          <a:latin typeface="+mn-lt"/>
                          <a:ea typeface="+mn-ea"/>
                          <a:cs typeface="+mn-cs"/>
                        </a:rPr>
                        <a:t>fatto Patto di Londra con Inghilterra</a:t>
                      </a:r>
                      <a:r>
                        <a:rPr lang="it-IT" sz="700" b="0" i="0" kern="1200" baseline="0">
                          <a:solidFill>
                            <a:schemeClr val="dk1"/>
                          </a:solidFill>
                          <a:effectLst/>
                          <a:latin typeface="+mn-lt"/>
                          <a:ea typeface="+mn-ea"/>
                          <a:cs typeface="+mn-cs"/>
                        </a:rPr>
                        <a:t>)</a:t>
                      </a:r>
                      <a:endParaRPr lang="it-IT" sz="7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extLst>
                  <a:ext uri="{0D108BD9-81ED-4DB2-BD59-A6C34878D82A}">
                    <a16:rowId xmlns:a16="http://schemas.microsoft.com/office/drawing/2014/main" val="2396505927"/>
                  </a:ext>
                </a:extLst>
              </a:tr>
              <a:tr h="252000">
                <a:tc>
                  <a:txBody>
                    <a:bodyPr/>
                    <a:lstStyle/>
                    <a:p>
                      <a:pPr algn="ctr"/>
                      <a:r>
                        <a:rPr lang="it-IT" sz="800">
                          <a:solidFill>
                            <a:schemeClr val="tx1"/>
                          </a:solidFill>
                        </a:rPr>
                        <a:t>1917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solidFill>
                            <a:schemeClr val="dk1"/>
                          </a:solidFill>
                          <a:latin typeface="Arial Narrow" panose="020B0606020202030204" pitchFamily="34" charset="0"/>
                        </a:rPr>
                        <a:t>Rivoluzione</a:t>
                      </a:r>
                      <a:r>
                        <a:rPr lang="it-IT" sz="800" baseline="0">
                          <a:solidFill>
                            <a:schemeClr val="dk1"/>
                          </a:solidFill>
                          <a:latin typeface="Arial Narrow" panose="020B0606020202030204" pitchFamily="34" charset="0"/>
                        </a:rPr>
                        <a:t> Russa</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algn="l"/>
                      <a:r>
                        <a:rPr lang="it-IT" sz="800" b="0" i="0" kern="1200">
                          <a:solidFill>
                            <a:schemeClr val="dk1"/>
                          </a:solidFill>
                          <a:effectLst/>
                          <a:latin typeface="+mn-lt"/>
                          <a:ea typeface="+mn-ea"/>
                          <a:cs typeface="+mn-cs"/>
                        </a:rPr>
                        <a:t>Ottobre,</a:t>
                      </a:r>
                      <a:r>
                        <a:rPr lang="it-IT" sz="800" b="0" i="0" kern="1200" baseline="0">
                          <a:solidFill>
                            <a:schemeClr val="dk1"/>
                          </a:solidFill>
                          <a:effectLst/>
                          <a:latin typeface="+mn-lt"/>
                          <a:ea typeface="+mn-ea"/>
                          <a:cs typeface="+mn-cs"/>
                        </a:rPr>
                        <a:t> </a:t>
                      </a:r>
                      <a:r>
                        <a:rPr lang="it-IT" sz="800" b="0" i="0" kern="1200">
                          <a:solidFill>
                            <a:schemeClr val="dk1"/>
                          </a:solidFill>
                          <a:effectLst/>
                          <a:latin typeface="+mn-lt"/>
                          <a:ea typeface="+mn-ea"/>
                          <a:cs typeface="+mn-cs"/>
                        </a:rPr>
                        <a:t>In Russia scoppia la rivoluzione d'Ottobre </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extLst>
                  <a:ext uri="{0D108BD9-81ED-4DB2-BD59-A6C34878D82A}">
                    <a16:rowId xmlns:a16="http://schemas.microsoft.com/office/drawing/2014/main" val="1588102660"/>
                  </a:ext>
                </a:extLst>
              </a:tr>
              <a:tr h="252000">
                <a:tc>
                  <a:txBody>
                    <a:bodyPr/>
                    <a:lstStyle/>
                    <a:p>
                      <a:pPr algn="ctr"/>
                      <a:r>
                        <a:rPr lang="it-IT" sz="800">
                          <a:solidFill>
                            <a:schemeClr val="tx1"/>
                          </a:solidFill>
                        </a:rPr>
                        <a:t>1939 - 1945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latin typeface="Arial Narrow" panose="020B0606020202030204" pitchFamily="34" charset="0"/>
                        </a:rPr>
                        <a:t>II Guerra  Mondiale</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algn="l"/>
                      <a:r>
                        <a:rPr lang="it-IT" sz="800">
                          <a:latin typeface="Arial Narrow" panose="020B0606020202030204" pitchFamily="34" charset="0"/>
                        </a:rPr>
                        <a:t>1/9/1939- 2/9/1945  Seconda Guerra  Mondiale</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extLst>
                  <a:ext uri="{0D108BD9-81ED-4DB2-BD59-A6C34878D82A}">
                    <a16:rowId xmlns:a16="http://schemas.microsoft.com/office/drawing/2014/main" val="2754610855"/>
                  </a:ext>
                </a:extLst>
              </a:tr>
              <a:tr h="324000">
                <a:tc>
                  <a:txBody>
                    <a:bodyPr/>
                    <a:lstStyle/>
                    <a:p>
                      <a:pPr algn="ctr"/>
                      <a:r>
                        <a:rPr lang="it-IT" sz="800"/>
                        <a:t>2/6/1946</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800"/>
                        <a:t>Nasce Repubblica Italiana</a:t>
                      </a:r>
                      <a:endParaRPr lang="it-IT" sz="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800" b="1">
                          <a:solidFill>
                            <a:schemeClr val="tx1"/>
                          </a:solidFill>
                        </a:rPr>
                        <a:t>2/6/1946 Referendum, votano anche le</a:t>
                      </a:r>
                      <a:r>
                        <a:rPr lang="it-IT" sz="800" b="1" baseline="0">
                          <a:solidFill>
                            <a:schemeClr val="tx1"/>
                          </a:solidFill>
                        </a:rPr>
                        <a:t> donne</a:t>
                      </a:r>
                      <a:r>
                        <a:rPr lang="it-IT" sz="800" b="1">
                          <a:solidFill>
                            <a:schemeClr val="tx1"/>
                          </a:solidFill>
                        </a:rPr>
                        <a:t>.</a:t>
                      </a:r>
                      <a:r>
                        <a:rPr lang="it-IT" sz="800" b="1" baseline="0">
                          <a:solidFill>
                            <a:schemeClr val="tx1"/>
                          </a:solidFill>
                        </a:rPr>
                        <a:t>  </a:t>
                      </a:r>
                      <a:r>
                        <a:rPr lang="it-IT" sz="800" baseline="0">
                          <a:solidFill>
                            <a:schemeClr val="tx1"/>
                          </a:solidFill>
                        </a:rPr>
                        <a:t>28/6/1946 </a:t>
                      </a:r>
                      <a:r>
                        <a:rPr lang="it-IT" sz="800" b="1" baseline="0">
                          <a:solidFill>
                            <a:schemeClr val="tx1"/>
                          </a:solidFill>
                        </a:rPr>
                        <a:t>Assemblea Costituente </a:t>
                      </a:r>
                      <a:r>
                        <a:rPr lang="it-IT" sz="700" baseline="0">
                          <a:solidFill>
                            <a:schemeClr val="tx1"/>
                          </a:solidFill>
                        </a:rPr>
                        <a:t>per elabora Costituzione 1/1/1948 (presidente Repubblica provvisorio Enrico De Nicola) che entra in vigore la Costituzione taliana. Primo Presidente eletto per 7 anni Luigi Einaudi</a:t>
                      </a:r>
                      <a:endParaRPr lang="it-IT" sz="7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chemeClr val="accent2">
                        <a:lumMod val="20000"/>
                        <a:lumOff val="80000"/>
                      </a:schemeClr>
                    </a:solidFill>
                  </a:tcPr>
                </a:tc>
                <a:extLst>
                  <a:ext uri="{0D108BD9-81ED-4DB2-BD59-A6C34878D82A}">
                    <a16:rowId xmlns:a16="http://schemas.microsoft.com/office/drawing/2014/main" val="69717697"/>
                  </a:ext>
                </a:extLst>
              </a:tr>
            </a:tbl>
          </a:graphicData>
        </a:graphic>
      </p:graphicFrame>
      <p:sp>
        <p:nvSpPr>
          <p:cNvPr id="158" name="Freccia a pentagono 157"/>
          <p:cNvSpPr/>
          <p:nvPr/>
        </p:nvSpPr>
        <p:spPr>
          <a:xfrm rot="5400000">
            <a:off x="-216320" y="349746"/>
            <a:ext cx="1080507" cy="596729"/>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Preistoria</a:t>
            </a:r>
          </a:p>
        </p:txBody>
      </p:sp>
      <p:sp>
        <p:nvSpPr>
          <p:cNvPr id="159" name="Freccia a pentagono 158"/>
          <p:cNvSpPr/>
          <p:nvPr/>
        </p:nvSpPr>
        <p:spPr>
          <a:xfrm rot="5400000">
            <a:off x="-3804813" y="5707065"/>
            <a:ext cx="7974991" cy="314226"/>
          </a:xfrm>
          <a:prstGeom prst="homePlate">
            <a:avLst/>
          </a:prstGeom>
          <a:gradFill flip="none" rotWithShape="1">
            <a:gsLst>
              <a:gs pos="0">
                <a:srgbClr val="D3C0B4"/>
              </a:gs>
              <a:gs pos="57535">
                <a:srgbClr val="D0C084"/>
              </a:gs>
              <a:gs pos="33000">
                <a:schemeClr val="accent1">
                  <a:lumMod val="45000"/>
                  <a:lumOff val="55000"/>
                </a:schemeClr>
              </a:gs>
              <a:gs pos="60000">
                <a:srgbClr val="DBB958"/>
              </a:gs>
              <a:gs pos="95000">
                <a:srgbClr val="BBC3CF"/>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spc="600">
                <a:solidFill>
                  <a:schemeClr val="tx1"/>
                </a:solidFill>
              </a:rPr>
              <a:t>Storia</a:t>
            </a:r>
          </a:p>
        </p:txBody>
      </p:sp>
      <p:sp>
        <p:nvSpPr>
          <p:cNvPr id="163" name="Freccia a pentagono 162"/>
          <p:cNvSpPr/>
          <p:nvPr/>
        </p:nvSpPr>
        <p:spPr>
          <a:xfrm rot="5400000">
            <a:off x="-699093" y="2997116"/>
            <a:ext cx="2468404" cy="252000"/>
          </a:xfrm>
          <a:prstGeom prst="homePlate">
            <a:avLst/>
          </a:prstGeom>
          <a:solidFill>
            <a:srgbClr val="BBC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Storia antica</a:t>
            </a:r>
          </a:p>
        </p:txBody>
      </p:sp>
      <p:pic>
        <p:nvPicPr>
          <p:cNvPr id="167" name="Immagine 166"/>
          <p:cNvPicPr>
            <a:picLocks noChangeAspect="1"/>
          </p:cNvPicPr>
          <p:nvPr/>
        </p:nvPicPr>
        <p:blipFill>
          <a:blip r:embed="rId9"/>
          <a:stretch>
            <a:fillRect/>
          </a:stretch>
        </p:blipFill>
        <p:spPr>
          <a:xfrm>
            <a:off x="5786178" y="5192519"/>
            <a:ext cx="375651" cy="273689"/>
          </a:xfrm>
          <a:prstGeom prst="rect">
            <a:avLst/>
          </a:prstGeom>
        </p:spPr>
      </p:pic>
      <p:pic>
        <p:nvPicPr>
          <p:cNvPr id="166" name="Immagine 165"/>
          <p:cNvPicPr>
            <a:picLocks noChangeAspect="1"/>
          </p:cNvPicPr>
          <p:nvPr/>
        </p:nvPicPr>
        <p:blipFill>
          <a:blip r:embed="rId10"/>
          <a:stretch>
            <a:fillRect/>
          </a:stretch>
        </p:blipFill>
        <p:spPr>
          <a:xfrm>
            <a:off x="6219525" y="4594772"/>
            <a:ext cx="576000" cy="286004"/>
          </a:xfrm>
          <a:prstGeom prst="rect">
            <a:avLst/>
          </a:prstGeom>
          <a:ln>
            <a:solidFill>
              <a:srgbClr val="FFFF00"/>
            </a:solidFill>
          </a:ln>
        </p:spPr>
      </p:pic>
      <p:pic>
        <p:nvPicPr>
          <p:cNvPr id="165" name="Immagine 164"/>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6214186" y="5329364"/>
            <a:ext cx="576000" cy="340696"/>
          </a:xfrm>
          <a:prstGeom prst="rect">
            <a:avLst/>
          </a:prstGeom>
          <a:ln w="38100">
            <a:noFill/>
          </a:ln>
        </p:spPr>
      </p:pic>
      <p:pic>
        <p:nvPicPr>
          <p:cNvPr id="169" name="Immagine 168"/>
          <p:cNvPicPr>
            <a:picLocks noChangeAspect="1"/>
          </p:cNvPicPr>
          <p:nvPr/>
        </p:nvPicPr>
        <p:blipFill>
          <a:blip r:embed="rId13"/>
          <a:stretch>
            <a:fillRect/>
          </a:stretch>
        </p:blipFill>
        <p:spPr>
          <a:xfrm>
            <a:off x="6212193" y="4912651"/>
            <a:ext cx="593651" cy="293536"/>
          </a:xfrm>
          <a:prstGeom prst="rect">
            <a:avLst/>
          </a:prstGeom>
        </p:spPr>
      </p:pic>
      <p:sp>
        <p:nvSpPr>
          <p:cNvPr id="170" name="Freccia a pentagono 169"/>
          <p:cNvSpPr/>
          <p:nvPr/>
        </p:nvSpPr>
        <p:spPr>
          <a:xfrm rot="5400000">
            <a:off x="-180990" y="5065052"/>
            <a:ext cx="1417638" cy="252000"/>
          </a:xfrm>
          <a:prstGeom prst="homePlate">
            <a:avLst/>
          </a:prstGeom>
          <a:blipFill>
            <a:blip r:embed="rId1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Medioevo</a:t>
            </a:r>
          </a:p>
        </p:txBody>
      </p:sp>
      <p:sp>
        <p:nvSpPr>
          <p:cNvPr id="176" name="Freccia a pentagono 175"/>
          <p:cNvSpPr/>
          <p:nvPr/>
        </p:nvSpPr>
        <p:spPr>
          <a:xfrm rot="5400000">
            <a:off x="149559" y="6256605"/>
            <a:ext cx="771100" cy="252000"/>
          </a:xfrm>
          <a:prstGeom prst="homePlate">
            <a:avLst/>
          </a:prstGeom>
          <a:solidFill>
            <a:srgbClr val="CBCB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Moderna</a:t>
            </a:r>
          </a:p>
        </p:txBody>
      </p:sp>
      <p:sp>
        <p:nvSpPr>
          <p:cNvPr id="177" name="Freccia a pentagono 176"/>
          <p:cNvSpPr/>
          <p:nvPr/>
        </p:nvSpPr>
        <p:spPr>
          <a:xfrm rot="5400000">
            <a:off x="-1011221" y="8227771"/>
            <a:ext cx="3092659" cy="252000"/>
          </a:xfrm>
          <a:prstGeom prst="homePlate">
            <a:avLst/>
          </a:prstGeom>
          <a:solidFill>
            <a:srgbClr val="D7C3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a:solidFill>
                  <a:schemeClr val="tx1"/>
                </a:solidFill>
              </a:rPr>
              <a:t>Contemporanea</a:t>
            </a:r>
          </a:p>
        </p:txBody>
      </p:sp>
      <p:pic>
        <p:nvPicPr>
          <p:cNvPr id="178" name="Immagine 177"/>
          <p:cNvPicPr>
            <a:picLocks noChangeAspect="1"/>
          </p:cNvPicPr>
          <p:nvPr/>
        </p:nvPicPr>
        <p:blipFill>
          <a:blip r:embed="rId15"/>
          <a:stretch>
            <a:fillRect/>
          </a:stretch>
        </p:blipFill>
        <p:spPr>
          <a:xfrm>
            <a:off x="6231525" y="6376668"/>
            <a:ext cx="605410" cy="338818"/>
          </a:xfrm>
          <a:prstGeom prst="rect">
            <a:avLst/>
          </a:prstGeom>
        </p:spPr>
      </p:pic>
      <p:pic>
        <p:nvPicPr>
          <p:cNvPr id="181" name="Immagine 180"/>
          <p:cNvPicPr>
            <a:picLocks noChangeAspect="1"/>
          </p:cNvPicPr>
          <p:nvPr/>
        </p:nvPicPr>
        <p:blipFill>
          <a:blip r:embed="rId16"/>
          <a:stretch>
            <a:fillRect/>
          </a:stretch>
        </p:blipFill>
        <p:spPr>
          <a:xfrm>
            <a:off x="6221019" y="6862442"/>
            <a:ext cx="576000" cy="368932"/>
          </a:xfrm>
          <a:prstGeom prst="rect">
            <a:avLst/>
          </a:prstGeom>
          <a:ln>
            <a:solidFill>
              <a:schemeClr val="accent6">
                <a:lumMod val="50000"/>
              </a:schemeClr>
            </a:solidFill>
          </a:ln>
        </p:spPr>
      </p:pic>
      <p:pic>
        <p:nvPicPr>
          <p:cNvPr id="182" name="Immagine 181"/>
          <p:cNvPicPr>
            <a:picLocks noChangeAspect="1"/>
          </p:cNvPicPr>
          <p:nvPr/>
        </p:nvPicPr>
        <p:blipFill>
          <a:blip r:embed="rId17"/>
          <a:stretch>
            <a:fillRect/>
          </a:stretch>
        </p:blipFill>
        <p:spPr>
          <a:xfrm>
            <a:off x="6251157" y="6008131"/>
            <a:ext cx="576000" cy="349895"/>
          </a:xfrm>
          <a:prstGeom prst="rect">
            <a:avLst/>
          </a:prstGeom>
          <a:ln>
            <a:solidFill>
              <a:schemeClr val="accent6">
                <a:lumMod val="50000"/>
              </a:schemeClr>
            </a:solidFill>
          </a:ln>
        </p:spPr>
      </p:pic>
      <p:pic>
        <p:nvPicPr>
          <p:cNvPr id="184" name="Immagine 183"/>
          <p:cNvPicPr>
            <a:picLocks noChangeAspect="1"/>
          </p:cNvPicPr>
          <p:nvPr/>
        </p:nvPicPr>
        <p:blipFill>
          <a:blip r:embed="rId18"/>
          <a:stretch>
            <a:fillRect/>
          </a:stretch>
        </p:blipFill>
        <p:spPr>
          <a:xfrm>
            <a:off x="6204484" y="7256383"/>
            <a:ext cx="595404" cy="321019"/>
          </a:xfrm>
          <a:prstGeom prst="rect">
            <a:avLst/>
          </a:prstGeom>
          <a:ln>
            <a:solidFill>
              <a:schemeClr val="bg1"/>
            </a:solidFill>
          </a:ln>
        </p:spPr>
      </p:pic>
      <p:pic>
        <p:nvPicPr>
          <p:cNvPr id="185" name="Immagine 184"/>
          <p:cNvPicPr>
            <a:picLocks noChangeAspect="1"/>
          </p:cNvPicPr>
          <p:nvPr/>
        </p:nvPicPr>
        <p:blipFill>
          <a:blip r:embed="rId19">
            <a:extLst>
              <a:ext uri="{BEBA8EAE-BF5A-486C-A8C5-ECC9F3942E4B}">
                <a14:imgProps xmlns:a14="http://schemas.microsoft.com/office/drawing/2010/main">
                  <a14:imgLayer r:embed="rId20">
                    <a14:imgEffect>
                      <a14:brightnessContrast bright="40000" contrast="-20000"/>
                    </a14:imgEffect>
                  </a14:imgLayer>
                </a14:imgProps>
              </a:ext>
            </a:extLst>
          </a:blip>
          <a:stretch>
            <a:fillRect/>
          </a:stretch>
        </p:blipFill>
        <p:spPr>
          <a:xfrm>
            <a:off x="6221019" y="7944165"/>
            <a:ext cx="576000" cy="303072"/>
          </a:xfrm>
          <a:prstGeom prst="rect">
            <a:avLst/>
          </a:prstGeom>
        </p:spPr>
      </p:pic>
      <p:pic>
        <p:nvPicPr>
          <p:cNvPr id="187" name="Immagine 186"/>
          <p:cNvPicPr>
            <a:picLocks noChangeAspect="1"/>
          </p:cNvPicPr>
          <p:nvPr/>
        </p:nvPicPr>
        <p:blipFill>
          <a:blip r:embed="rId21"/>
          <a:stretch>
            <a:fillRect/>
          </a:stretch>
        </p:blipFill>
        <p:spPr>
          <a:xfrm>
            <a:off x="6221019" y="7582662"/>
            <a:ext cx="576000" cy="314592"/>
          </a:xfrm>
          <a:prstGeom prst="rect">
            <a:avLst/>
          </a:prstGeom>
        </p:spPr>
      </p:pic>
      <p:pic>
        <p:nvPicPr>
          <p:cNvPr id="188" name="Immagine 187"/>
          <p:cNvPicPr>
            <a:picLocks noChangeAspect="1"/>
          </p:cNvPicPr>
          <p:nvPr/>
        </p:nvPicPr>
        <p:blipFill>
          <a:blip r:embed="rId22"/>
          <a:stretch>
            <a:fillRect/>
          </a:stretch>
        </p:blipFill>
        <p:spPr>
          <a:xfrm>
            <a:off x="6219525" y="8251546"/>
            <a:ext cx="576000" cy="575957"/>
          </a:xfrm>
          <a:prstGeom prst="rect">
            <a:avLst/>
          </a:prstGeom>
        </p:spPr>
      </p:pic>
      <p:pic>
        <p:nvPicPr>
          <p:cNvPr id="189" name="Immagine 188"/>
          <p:cNvPicPr>
            <a:picLocks noChangeAspect="1"/>
          </p:cNvPicPr>
          <p:nvPr/>
        </p:nvPicPr>
        <p:blipFill>
          <a:blip r:embed="rId23">
            <a:extLst>
              <a:ext uri="{BEBA8EAE-BF5A-486C-A8C5-ECC9F3942E4B}">
                <a14:imgProps xmlns:a14="http://schemas.microsoft.com/office/drawing/2010/main">
                  <a14:imgLayer r:embed="rId24">
                    <a14:imgEffect>
                      <a14:brightnessContrast bright="40000" contrast="-20000"/>
                    </a14:imgEffect>
                  </a14:imgLayer>
                </a14:imgProps>
              </a:ext>
            </a:extLst>
          </a:blip>
          <a:stretch>
            <a:fillRect/>
          </a:stretch>
        </p:blipFill>
        <p:spPr>
          <a:xfrm>
            <a:off x="6231525" y="9161147"/>
            <a:ext cx="576000" cy="392590"/>
          </a:xfrm>
          <a:prstGeom prst="rect">
            <a:avLst/>
          </a:prstGeom>
        </p:spPr>
      </p:pic>
      <p:pic>
        <p:nvPicPr>
          <p:cNvPr id="191" name="Immagine 190"/>
          <p:cNvPicPr>
            <a:picLocks noChangeAspect="1"/>
          </p:cNvPicPr>
          <p:nvPr/>
        </p:nvPicPr>
        <p:blipFill>
          <a:blip r:embed="rId25"/>
          <a:stretch>
            <a:fillRect/>
          </a:stretch>
        </p:blipFill>
        <p:spPr>
          <a:xfrm>
            <a:off x="6231525" y="9545429"/>
            <a:ext cx="576000" cy="324176"/>
          </a:xfrm>
          <a:prstGeom prst="rect">
            <a:avLst/>
          </a:prstGeom>
        </p:spPr>
      </p:pic>
      <p:sp>
        <p:nvSpPr>
          <p:cNvPr id="192" name="Rettangolo 191"/>
          <p:cNvSpPr/>
          <p:nvPr/>
        </p:nvSpPr>
        <p:spPr>
          <a:xfrm>
            <a:off x="2462630" y="0"/>
            <a:ext cx="1002924" cy="612000"/>
          </a:xfrm>
          <a:prstGeom prst="rect">
            <a:avLst/>
          </a:prstGeom>
          <a:solidFill>
            <a:schemeClr val="bg1"/>
          </a:solidFill>
          <a:ln>
            <a:solidFill>
              <a:srgbClr val="DBD5C9"/>
            </a:solidFill>
          </a:ln>
        </p:spPr>
        <p:txBody>
          <a:bodyPr wrap="square">
            <a:spAutoFit/>
          </a:bodyPr>
          <a:lstStyle/>
          <a:p>
            <a:r>
              <a:rPr lang="it-IT" sz="700"/>
              <a:t>Compare l'uomo; </a:t>
            </a:r>
            <a:r>
              <a:rPr lang="it-IT" sz="700" b="1">
                <a:solidFill>
                  <a:srgbClr val="C00000"/>
                </a:solidFill>
              </a:rPr>
              <a:t>Homo Habilis</a:t>
            </a:r>
            <a:r>
              <a:rPr lang="it-IT" sz="700"/>
              <a:t>: </a:t>
            </a:r>
            <a:r>
              <a:rPr lang="it-IT" sz="600"/>
              <a:t>andatura eretta, capacità cranica: 600-700 cm</a:t>
            </a:r>
            <a:r>
              <a:rPr lang="it-IT" sz="600" baseline="30000"/>
              <a:t>3</a:t>
            </a:r>
            <a:endParaRPr lang="it-IT" sz="600"/>
          </a:p>
        </p:txBody>
      </p:sp>
      <p:sp>
        <p:nvSpPr>
          <p:cNvPr id="195" name="Rettangolo 194"/>
          <p:cNvSpPr/>
          <p:nvPr/>
        </p:nvSpPr>
        <p:spPr>
          <a:xfrm>
            <a:off x="3486429" y="0"/>
            <a:ext cx="957124" cy="612000"/>
          </a:xfrm>
          <a:prstGeom prst="rect">
            <a:avLst/>
          </a:prstGeom>
          <a:solidFill>
            <a:schemeClr val="bg1"/>
          </a:solidFill>
          <a:ln>
            <a:solidFill>
              <a:srgbClr val="DBD5C9"/>
            </a:solidFill>
          </a:ln>
        </p:spPr>
        <p:txBody>
          <a:bodyPr wrap="square">
            <a:spAutoFit/>
          </a:bodyPr>
          <a:lstStyle/>
          <a:p>
            <a:r>
              <a:rPr lang="it-IT" sz="700">
                <a:solidFill>
                  <a:srgbClr val="C00000"/>
                </a:solidFill>
              </a:rPr>
              <a:t>Homo Erectus </a:t>
            </a:r>
            <a:r>
              <a:rPr lang="it-IT" sz="700">
                <a:solidFill>
                  <a:srgbClr val="333333"/>
                </a:solidFill>
              </a:rPr>
              <a:t>più alto e robusto dell' Homo abilis, capacità cranica: 1000 cm</a:t>
            </a:r>
            <a:r>
              <a:rPr lang="it-IT" sz="700" baseline="30000">
                <a:solidFill>
                  <a:srgbClr val="333333"/>
                </a:solidFill>
              </a:rPr>
              <a:t>3</a:t>
            </a:r>
            <a:endParaRPr lang="it-IT" sz="700"/>
          </a:p>
        </p:txBody>
      </p:sp>
      <p:sp>
        <p:nvSpPr>
          <p:cNvPr id="196" name="Rettangolo 195"/>
          <p:cNvSpPr/>
          <p:nvPr/>
        </p:nvSpPr>
        <p:spPr>
          <a:xfrm>
            <a:off x="4457725" y="6136"/>
            <a:ext cx="1181261" cy="630942"/>
          </a:xfrm>
          <a:prstGeom prst="rect">
            <a:avLst/>
          </a:prstGeom>
          <a:solidFill>
            <a:schemeClr val="bg1"/>
          </a:solidFill>
          <a:ln>
            <a:solidFill>
              <a:srgbClr val="DBD5C9"/>
            </a:solidFill>
          </a:ln>
        </p:spPr>
        <p:txBody>
          <a:bodyPr wrap="square">
            <a:spAutoFit/>
          </a:bodyPr>
          <a:lstStyle/>
          <a:p>
            <a:r>
              <a:rPr lang="it-IT" sz="700" u="sng">
                <a:solidFill>
                  <a:srgbClr val="222222"/>
                </a:solidFill>
                <a:hlinkClick r:id="rId26" tooltip="Cerca con google:Homo Sapiens"/>
              </a:rPr>
              <a:t>Homo  sapiens</a:t>
            </a:r>
            <a:r>
              <a:rPr lang="it-IT" sz="700">
                <a:solidFill>
                  <a:srgbClr val="333333"/>
                </a:solidFill>
              </a:rPr>
              <a:t> neanderthalensis: robusto e di piccola taglia, capacità cranica: 1300-1600 cm</a:t>
            </a:r>
            <a:r>
              <a:rPr lang="it-IT" sz="700" baseline="30000">
                <a:solidFill>
                  <a:srgbClr val="333333"/>
                </a:solidFill>
              </a:rPr>
              <a:t>3</a:t>
            </a:r>
            <a:endParaRPr lang="it-IT" sz="700"/>
          </a:p>
        </p:txBody>
      </p:sp>
      <p:sp>
        <p:nvSpPr>
          <p:cNvPr id="197" name="Rettangolo 196"/>
          <p:cNvSpPr/>
          <p:nvPr/>
        </p:nvSpPr>
        <p:spPr>
          <a:xfrm>
            <a:off x="5653158" y="-5879"/>
            <a:ext cx="864069" cy="612000"/>
          </a:xfrm>
          <a:prstGeom prst="rect">
            <a:avLst/>
          </a:prstGeom>
          <a:solidFill>
            <a:schemeClr val="bg1"/>
          </a:solidFill>
          <a:ln>
            <a:solidFill>
              <a:srgbClr val="DBD5C9"/>
            </a:solidFill>
          </a:ln>
        </p:spPr>
        <p:txBody>
          <a:bodyPr wrap="square">
            <a:spAutoFit/>
          </a:bodyPr>
          <a:lstStyle/>
          <a:p>
            <a:r>
              <a:rPr lang="it-IT" sz="700" u="sng">
                <a:solidFill>
                  <a:srgbClr val="23527C"/>
                </a:solidFill>
                <a:hlinkClick r:id="rId27" tooltip="Cerca con google:Homo Sapiens Sapiens"/>
              </a:rPr>
              <a:t>Homo Sapiens Sapiens</a:t>
            </a:r>
            <a:r>
              <a:rPr lang="it-IT" sz="700">
                <a:solidFill>
                  <a:srgbClr val="333333"/>
                </a:solidFill>
              </a:rPr>
              <a:t>: l' uomo attuale, capacità cranica: 1600 cm</a:t>
            </a:r>
            <a:r>
              <a:rPr lang="it-IT" sz="700" baseline="30000">
                <a:solidFill>
                  <a:srgbClr val="333333"/>
                </a:solidFill>
              </a:rPr>
              <a:t>3</a:t>
            </a:r>
            <a:endParaRPr lang="it-IT" sz="700"/>
          </a:p>
        </p:txBody>
      </p:sp>
      <p:sp>
        <p:nvSpPr>
          <p:cNvPr id="198" name="CasellaDiTesto 197"/>
          <p:cNvSpPr txBox="1"/>
          <p:nvPr/>
        </p:nvSpPr>
        <p:spPr>
          <a:xfrm>
            <a:off x="2950063" y="428343"/>
            <a:ext cx="500458" cy="200055"/>
          </a:xfrm>
          <a:prstGeom prst="rect">
            <a:avLst/>
          </a:prstGeom>
          <a:solidFill>
            <a:srgbClr val="D7C3B7"/>
          </a:solidFill>
          <a:ln>
            <a:solidFill>
              <a:schemeClr val="bg1"/>
            </a:solidFill>
          </a:ln>
        </p:spPr>
        <p:txBody>
          <a:bodyPr wrap="none" rtlCol="0">
            <a:spAutoFit/>
          </a:bodyPr>
          <a:lstStyle/>
          <a:p>
            <a:r>
              <a:rPr lang="it-IT" sz="700"/>
              <a:t>2 milioni</a:t>
            </a:r>
          </a:p>
        </p:txBody>
      </p:sp>
      <p:sp>
        <p:nvSpPr>
          <p:cNvPr id="199" name="CasellaDiTesto 198"/>
          <p:cNvSpPr txBox="1"/>
          <p:nvPr/>
        </p:nvSpPr>
        <p:spPr>
          <a:xfrm>
            <a:off x="3894725" y="428342"/>
            <a:ext cx="524503" cy="200055"/>
          </a:xfrm>
          <a:prstGeom prst="rect">
            <a:avLst/>
          </a:prstGeom>
          <a:solidFill>
            <a:srgbClr val="D7C3B7"/>
          </a:solidFill>
          <a:ln>
            <a:solidFill>
              <a:schemeClr val="bg1"/>
            </a:solidFill>
          </a:ln>
        </p:spPr>
        <p:txBody>
          <a:bodyPr wrap="none" rtlCol="0">
            <a:spAutoFit/>
          </a:bodyPr>
          <a:lstStyle/>
          <a:p>
            <a:r>
              <a:rPr lang="it-IT" sz="700"/>
              <a:t>1 milione</a:t>
            </a:r>
          </a:p>
        </p:txBody>
      </p:sp>
      <p:sp>
        <p:nvSpPr>
          <p:cNvPr id="200" name="CasellaDiTesto 199"/>
          <p:cNvSpPr txBox="1"/>
          <p:nvPr/>
        </p:nvSpPr>
        <p:spPr>
          <a:xfrm>
            <a:off x="5002054" y="435126"/>
            <a:ext cx="652743" cy="200055"/>
          </a:xfrm>
          <a:prstGeom prst="rect">
            <a:avLst/>
          </a:prstGeom>
          <a:solidFill>
            <a:srgbClr val="D7C3B7"/>
          </a:solidFill>
          <a:ln>
            <a:solidFill>
              <a:schemeClr val="bg1"/>
            </a:solidFill>
          </a:ln>
        </p:spPr>
        <p:txBody>
          <a:bodyPr wrap="none" rtlCol="0">
            <a:spAutoFit/>
          </a:bodyPr>
          <a:lstStyle/>
          <a:p>
            <a:r>
              <a:rPr lang="it-IT" sz="700"/>
              <a:t>100 000 anni</a:t>
            </a:r>
          </a:p>
        </p:txBody>
      </p:sp>
      <p:sp>
        <p:nvSpPr>
          <p:cNvPr id="201" name="CasellaDiTesto 200"/>
          <p:cNvSpPr txBox="1"/>
          <p:nvPr/>
        </p:nvSpPr>
        <p:spPr>
          <a:xfrm>
            <a:off x="5892724" y="443012"/>
            <a:ext cx="609462" cy="200055"/>
          </a:xfrm>
          <a:prstGeom prst="rect">
            <a:avLst/>
          </a:prstGeom>
          <a:solidFill>
            <a:srgbClr val="D7C3B7"/>
          </a:solidFill>
          <a:ln>
            <a:solidFill>
              <a:schemeClr val="bg1"/>
            </a:solidFill>
          </a:ln>
        </p:spPr>
        <p:txBody>
          <a:bodyPr wrap="none" rtlCol="0">
            <a:spAutoFit/>
          </a:bodyPr>
          <a:lstStyle/>
          <a:p>
            <a:r>
              <a:rPr lang="it-IT" sz="700"/>
              <a:t>35.000 anni</a:t>
            </a:r>
          </a:p>
        </p:txBody>
      </p:sp>
      <p:pic>
        <p:nvPicPr>
          <p:cNvPr id="202" name="Immagine 201"/>
          <p:cNvPicPr>
            <a:picLocks noChangeAspect="1"/>
          </p:cNvPicPr>
          <p:nvPr/>
        </p:nvPicPr>
        <p:blipFill>
          <a:blip r:embed="rId28"/>
          <a:stretch>
            <a:fillRect/>
          </a:stretch>
        </p:blipFill>
        <p:spPr>
          <a:xfrm>
            <a:off x="1530349" y="354874"/>
            <a:ext cx="746475" cy="282204"/>
          </a:xfrm>
          <a:prstGeom prst="rect">
            <a:avLst/>
          </a:prstGeom>
        </p:spPr>
      </p:pic>
      <p:sp>
        <p:nvSpPr>
          <p:cNvPr id="203" name="CasellaDiTesto 202"/>
          <p:cNvSpPr txBox="1"/>
          <p:nvPr/>
        </p:nvSpPr>
        <p:spPr>
          <a:xfrm>
            <a:off x="19335" y="1579902"/>
            <a:ext cx="702436" cy="246221"/>
          </a:xfrm>
          <a:prstGeom prst="rect">
            <a:avLst/>
          </a:prstGeom>
          <a:noFill/>
        </p:spPr>
        <p:txBody>
          <a:bodyPr wrap="none" rtlCol="0">
            <a:spAutoFit/>
          </a:bodyPr>
          <a:lstStyle/>
          <a:p>
            <a:r>
              <a:rPr lang="it-IT" sz="1000">
                <a:solidFill>
                  <a:srgbClr val="C00000"/>
                </a:solidFill>
              </a:rPr>
              <a:t>3.500 a.C.</a:t>
            </a:r>
          </a:p>
        </p:txBody>
      </p:sp>
      <p:pic>
        <p:nvPicPr>
          <p:cNvPr id="204" name="Immagine 203"/>
          <p:cNvPicPr>
            <a:picLocks noChangeAspect="1"/>
          </p:cNvPicPr>
          <p:nvPr/>
        </p:nvPicPr>
        <p:blipFill>
          <a:blip r:embed="rId29"/>
          <a:stretch>
            <a:fillRect/>
          </a:stretch>
        </p:blipFill>
        <p:spPr>
          <a:xfrm>
            <a:off x="6238532" y="8851583"/>
            <a:ext cx="589324" cy="305141"/>
          </a:xfrm>
          <a:prstGeom prst="rect">
            <a:avLst/>
          </a:prstGeom>
        </p:spPr>
      </p:pic>
      <p:pic>
        <p:nvPicPr>
          <p:cNvPr id="205" name="Immagine 204"/>
          <p:cNvPicPr>
            <a:picLocks noChangeAspect="1"/>
          </p:cNvPicPr>
          <p:nvPr/>
        </p:nvPicPr>
        <p:blipFill>
          <a:blip r:embed="rId30"/>
          <a:stretch>
            <a:fillRect/>
          </a:stretch>
        </p:blipFill>
        <p:spPr>
          <a:xfrm>
            <a:off x="6223034" y="5667702"/>
            <a:ext cx="567152" cy="308554"/>
          </a:xfrm>
          <a:prstGeom prst="rect">
            <a:avLst/>
          </a:prstGeom>
        </p:spPr>
      </p:pic>
      <p:pic>
        <p:nvPicPr>
          <p:cNvPr id="206" name="Immagine 205"/>
          <p:cNvPicPr>
            <a:picLocks noChangeAspect="1"/>
          </p:cNvPicPr>
          <p:nvPr/>
        </p:nvPicPr>
        <p:blipFill>
          <a:blip r:embed="rId31"/>
          <a:stretch>
            <a:fillRect/>
          </a:stretch>
        </p:blipFill>
        <p:spPr>
          <a:xfrm>
            <a:off x="6161829" y="621842"/>
            <a:ext cx="691390" cy="601908"/>
          </a:xfrm>
          <a:prstGeom prst="rect">
            <a:avLst/>
          </a:prstGeom>
        </p:spPr>
      </p:pic>
    </p:spTree>
    <p:extLst>
      <p:ext uri="{BB962C8B-B14F-4D97-AF65-F5344CB8AC3E}">
        <p14:creationId xmlns:p14="http://schemas.microsoft.com/office/powerpoint/2010/main" val="319094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up)">
                                      <p:cBhvr>
                                        <p:cTn id="7" dur="500"/>
                                        <p:tgtEl>
                                          <p:spTgt spid="15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wipe(up)">
                                      <p:cBhvr>
                                        <p:cTn id="11" dur="2000"/>
                                        <p:tgtEl>
                                          <p:spTgt spid="159"/>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wipe(up)">
                                      <p:cBhvr>
                                        <p:cTn id="15" dur="5000"/>
                                        <p:tgtEl>
                                          <p:spTgt spid="16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wipe(up)">
                                      <p:cBhvr>
                                        <p:cTn id="18" dur="5000"/>
                                        <p:tgtEl>
                                          <p:spTgt spid="17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6"/>
                                        </p:tgtEl>
                                        <p:attrNameLst>
                                          <p:attrName>style.visibility</p:attrName>
                                        </p:attrNameLst>
                                      </p:cBhvr>
                                      <p:to>
                                        <p:strVal val="visible"/>
                                      </p:to>
                                    </p:set>
                                    <p:animEffect transition="in" filter="wipe(up)">
                                      <p:cBhvr>
                                        <p:cTn id="21" dur="5000"/>
                                        <p:tgtEl>
                                          <p:spTgt spid="17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7"/>
                                        </p:tgtEl>
                                        <p:attrNameLst>
                                          <p:attrName>style.visibility</p:attrName>
                                        </p:attrNameLst>
                                      </p:cBhvr>
                                      <p:to>
                                        <p:strVal val="visible"/>
                                      </p:to>
                                    </p:set>
                                    <p:animEffect transition="in" filter="wipe(up)">
                                      <p:cBhvr>
                                        <p:cTn id="24" dur="5000"/>
                                        <p:tgtEl>
                                          <p:spTgt spid="177"/>
                                        </p:tgtEl>
                                      </p:cBhvr>
                                    </p:animEffect>
                                  </p:childTnLst>
                                </p:cTn>
                              </p:par>
                            </p:childTnLst>
                          </p:cTn>
                        </p:par>
                        <p:par>
                          <p:cTn id="25" fill="hold">
                            <p:stCondLst>
                              <p:cond delay="7500"/>
                            </p:stCondLst>
                            <p:childTnLst>
                              <p:par>
                                <p:cTn id="26" presetID="21" presetClass="entr" presetSubtype="1"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childTnLst>
                          </p:cTn>
                        </p:par>
                        <p:par>
                          <p:cTn id="29" fill="hold">
                            <p:stCondLst>
                              <p:cond delay="9500"/>
                            </p:stCondLst>
                            <p:childTnLst>
                              <p:par>
                                <p:cTn id="30" presetID="21" presetClass="entr" presetSubtype="1" fill="hold" grpId="0" nodeType="afterEffect">
                                  <p:stCondLst>
                                    <p:cond delay="0"/>
                                  </p:stCondLst>
                                  <p:childTnLst>
                                    <p:set>
                                      <p:cBhvr>
                                        <p:cTn id="31" dur="1" fill="hold">
                                          <p:stCondLst>
                                            <p:cond delay="0"/>
                                          </p:stCondLst>
                                        </p:cTn>
                                        <p:tgtEl>
                                          <p:spTgt spid="203"/>
                                        </p:tgtEl>
                                        <p:attrNameLst>
                                          <p:attrName>style.visibility</p:attrName>
                                        </p:attrNameLst>
                                      </p:cBhvr>
                                      <p:to>
                                        <p:strVal val="visible"/>
                                      </p:to>
                                    </p:set>
                                    <p:animEffect transition="in" filter="wheel(1)">
                                      <p:cBhvr>
                                        <p:cTn id="32" dur="2000"/>
                                        <p:tgtEl>
                                          <p:spTgt spid="203"/>
                                        </p:tgtEl>
                                      </p:cBhvr>
                                    </p:animEffect>
                                  </p:childTnLst>
                                </p:cTn>
                              </p:par>
                            </p:childTnLst>
                          </p:cTn>
                        </p:par>
                        <p:par>
                          <p:cTn id="33" fill="hold">
                            <p:stCondLst>
                              <p:cond delay="11500"/>
                            </p:stCondLst>
                            <p:childTnLst>
                              <p:par>
                                <p:cTn id="34" presetID="22" presetClass="entr" presetSubtype="1" fill="hold" nodeType="afterEffect">
                                  <p:stCondLst>
                                    <p:cond delay="0"/>
                                  </p:stCondLst>
                                  <p:childTnLst>
                                    <p:set>
                                      <p:cBhvr>
                                        <p:cTn id="35" dur="1" fill="hold">
                                          <p:stCondLst>
                                            <p:cond delay="0"/>
                                          </p:stCondLst>
                                        </p:cTn>
                                        <p:tgtEl>
                                          <p:spTgt spid="156"/>
                                        </p:tgtEl>
                                        <p:attrNameLst>
                                          <p:attrName>style.visibility</p:attrName>
                                        </p:attrNameLst>
                                      </p:cBhvr>
                                      <p:to>
                                        <p:strVal val="visible"/>
                                      </p:to>
                                    </p:set>
                                    <p:animEffect transition="in" filter="wipe(up)">
                                      <p:cBhvr>
                                        <p:cTn id="36" dur="10000"/>
                                        <p:tgtEl>
                                          <p:spTgt spid="156"/>
                                        </p:tgtEl>
                                      </p:cBhvr>
                                    </p:animEffect>
                                  </p:childTnLst>
                                </p:cTn>
                              </p:par>
                            </p:childTnLst>
                          </p:cTn>
                        </p:par>
                        <p:par>
                          <p:cTn id="37" fill="hold">
                            <p:stCondLst>
                              <p:cond delay="21500"/>
                            </p:stCondLst>
                            <p:childTnLst>
                              <p:par>
                                <p:cTn id="38" presetID="6" presetClass="entr" presetSubtype="16" fill="hold" grpId="0" nodeType="afterEffect">
                                  <p:stCondLst>
                                    <p:cond delay="0"/>
                                  </p:stCondLst>
                                  <p:childTnLst>
                                    <p:set>
                                      <p:cBhvr>
                                        <p:cTn id="39" dur="1" fill="hold">
                                          <p:stCondLst>
                                            <p:cond delay="0"/>
                                          </p:stCondLst>
                                        </p:cTn>
                                        <p:tgtEl>
                                          <p:spTgt spid="192"/>
                                        </p:tgtEl>
                                        <p:attrNameLst>
                                          <p:attrName>style.visibility</p:attrName>
                                        </p:attrNameLst>
                                      </p:cBhvr>
                                      <p:to>
                                        <p:strVal val="visible"/>
                                      </p:to>
                                    </p:set>
                                    <p:animEffect transition="in" filter="circle(in)">
                                      <p:cBhvr>
                                        <p:cTn id="40" dur="2000"/>
                                        <p:tgtEl>
                                          <p:spTgt spid="192"/>
                                        </p:tgtEl>
                                      </p:cBhvr>
                                    </p:animEffect>
                                  </p:childTnLst>
                                </p:cTn>
                              </p:par>
                            </p:childTnLst>
                          </p:cTn>
                        </p:par>
                        <p:par>
                          <p:cTn id="41" fill="hold">
                            <p:stCondLst>
                              <p:cond delay="23500"/>
                            </p:stCondLst>
                            <p:childTnLst>
                              <p:par>
                                <p:cTn id="42" presetID="6" presetClass="entr" presetSubtype="16" fill="hold" grpId="0" nodeType="after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circle(in)">
                                      <p:cBhvr>
                                        <p:cTn id="44" dur="2000"/>
                                        <p:tgtEl>
                                          <p:spTgt spid="195"/>
                                        </p:tgtEl>
                                      </p:cBhvr>
                                    </p:animEffect>
                                  </p:childTnLst>
                                </p:cTn>
                              </p:par>
                            </p:childTnLst>
                          </p:cTn>
                        </p:par>
                        <p:par>
                          <p:cTn id="45" fill="hold">
                            <p:stCondLst>
                              <p:cond delay="25500"/>
                            </p:stCondLst>
                            <p:childTnLst>
                              <p:par>
                                <p:cTn id="46" presetID="6" presetClass="entr" presetSubtype="16" fill="hold" grpId="0" nodeType="afterEffect">
                                  <p:stCondLst>
                                    <p:cond delay="0"/>
                                  </p:stCondLst>
                                  <p:childTnLst>
                                    <p:set>
                                      <p:cBhvr>
                                        <p:cTn id="47" dur="1" fill="hold">
                                          <p:stCondLst>
                                            <p:cond delay="0"/>
                                          </p:stCondLst>
                                        </p:cTn>
                                        <p:tgtEl>
                                          <p:spTgt spid="196"/>
                                        </p:tgtEl>
                                        <p:attrNameLst>
                                          <p:attrName>style.visibility</p:attrName>
                                        </p:attrNameLst>
                                      </p:cBhvr>
                                      <p:to>
                                        <p:strVal val="visible"/>
                                      </p:to>
                                    </p:set>
                                    <p:animEffect transition="in" filter="circle(in)">
                                      <p:cBhvr>
                                        <p:cTn id="48" dur="2000"/>
                                        <p:tgtEl>
                                          <p:spTgt spid="196"/>
                                        </p:tgtEl>
                                      </p:cBhvr>
                                    </p:animEffect>
                                  </p:childTnLst>
                                </p:cTn>
                              </p:par>
                            </p:childTnLst>
                          </p:cTn>
                        </p:par>
                        <p:par>
                          <p:cTn id="49" fill="hold">
                            <p:stCondLst>
                              <p:cond delay="27500"/>
                            </p:stCondLst>
                            <p:childTnLst>
                              <p:par>
                                <p:cTn id="50" presetID="6" presetClass="entr" presetSubtype="16" fill="hold" grpId="0" nodeType="afterEffect">
                                  <p:stCondLst>
                                    <p:cond delay="0"/>
                                  </p:stCondLst>
                                  <p:childTnLst>
                                    <p:set>
                                      <p:cBhvr>
                                        <p:cTn id="51" dur="1" fill="hold">
                                          <p:stCondLst>
                                            <p:cond delay="0"/>
                                          </p:stCondLst>
                                        </p:cTn>
                                        <p:tgtEl>
                                          <p:spTgt spid="197"/>
                                        </p:tgtEl>
                                        <p:attrNameLst>
                                          <p:attrName>style.visibility</p:attrName>
                                        </p:attrNameLst>
                                      </p:cBhvr>
                                      <p:to>
                                        <p:strVal val="visible"/>
                                      </p:to>
                                    </p:set>
                                    <p:animEffect transition="in" filter="circle(in)">
                                      <p:cBhvr>
                                        <p:cTn id="52" dur="2000"/>
                                        <p:tgtEl>
                                          <p:spTgt spid="197"/>
                                        </p:tgtEl>
                                      </p:cBhvr>
                                    </p:animEffect>
                                  </p:childTnLst>
                                </p:cTn>
                              </p:par>
                            </p:childTnLst>
                          </p:cTn>
                        </p:par>
                        <p:par>
                          <p:cTn id="53" fill="hold">
                            <p:stCondLst>
                              <p:cond delay="29500"/>
                            </p:stCondLst>
                            <p:childTnLst>
                              <p:par>
                                <p:cTn id="54" presetID="6" presetClass="entr" presetSubtype="16" fill="hold" grpId="0" nodeType="after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circle(in)">
                                      <p:cBhvr>
                                        <p:cTn id="56" dur="2000"/>
                                        <p:tgtEl>
                                          <p:spTgt spid="198"/>
                                        </p:tgtEl>
                                      </p:cBhvr>
                                    </p:animEffect>
                                  </p:childTnLst>
                                </p:cTn>
                              </p:par>
                            </p:childTnLst>
                          </p:cTn>
                        </p:par>
                        <p:par>
                          <p:cTn id="57" fill="hold">
                            <p:stCondLst>
                              <p:cond delay="31500"/>
                            </p:stCondLst>
                            <p:childTnLst>
                              <p:par>
                                <p:cTn id="58" presetID="6" presetClass="entr" presetSubtype="16" fill="hold" grpId="0" nodeType="afterEffect">
                                  <p:stCondLst>
                                    <p:cond delay="0"/>
                                  </p:stCondLst>
                                  <p:childTnLst>
                                    <p:set>
                                      <p:cBhvr>
                                        <p:cTn id="59" dur="1" fill="hold">
                                          <p:stCondLst>
                                            <p:cond delay="0"/>
                                          </p:stCondLst>
                                        </p:cTn>
                                        <p:tgtEl>
                                          <p:spTgt spid="199"/>
                                        </p:tgtEl>
                                        <p:attrNameLst>
                                          <p:attrName>style.visibility</p:attrName>
                                        </p:attrNameLst>
                                      </p:cBhvr>
                                      <p:to>
                                        <p:strVal val="visible"/>
                                      </p:to>
                                    </p:set>
                                    <p:animEffect transition="in" filter="circle(in)">
                                      <p:cBhvr>
                                        <p:cTn id="60" dur="2000"/>
                                        <p:tgtEl>
                                          <p:spTgt spid="199"/>
                                        </p:tgtEl>
                                      </p:cBhvr>
                                    </p:animEffect>
                                  </p:childTnLst>
                                </p:cTn>
                              </p:par>
                            </p:childTnLst>
                          </p:cTn>
                        </p:par>
                        <p:par>
                          <p:cTn id="61" fill="hold">
                            <p:stCondLst>
                              <p:cond delay="33500"/>
                            </p:stCondLst>
                            <p:childTnLst>
                              <p:par>
                                <p:cTn id="62" presetID="6" presetClass="entr" presetSubtype="16" fill="hold" grpId="0" nodeType="afterEffect">
                                  <p:stCondLst>
                                    <p:cond delay="0"/>
                                  </p:stCondLst>
                                  <p:childTnLst>
                                    <p:set>
                                      <p:cBhvr>
                                        <p:cTn id="63" dur="1" fill="hold">
                                          <p:stCondLst>
                                            <p:cond delay="0"/>
                                          </p:stCondLst>
                                        </p:cTn>
                                        <p:tgtEl>
                                          <p:spTgt spid="200"/>
                                        </p:tgtEl>
                                        <p:attrNameLst>
                                          <p:attrName>style.visibility</p:attrName>
                                        </p:attrNameLst>
                                      </p:cBhvr>
                                      <p:to>
                                        <p:strVal val="visible"/>
                                      </p:to>
                                    </p:set>
                                    <p:animEffect transition="in" filter="circle(in)">
                                      <p:cBhvr>
                                        <p:cTn id="64" dur="2000"/>
                                        <p:tgtEl>
                                          <p:spTgt spid="200"/>
                                        </p:tgtEl>
                                      </p:cBhvr>
                                    </p:animEffect>
                                  </p:childTnLst>
                                </p:cTn>
                              </p:par>
                            </p:childTnLst>
                          </p:cTn>
                        </p:par>
                        <p:par>
                          <p:cTn id="65" fill="hold">
                            <p:stCondLst>
                              <p:cond delay="35500"/>
                            </p:stCondLst>
                            <p:childTnLst>
                              <p:par>
                                <p:cTn id="66" presetID="6" presetClass="entr" presetSubtype="16" fill="hold" grpId="0" nodeType="afterEffect">
                                  <p:stCondLst>
                                    <p:cond delay="0"/>
                                  </p:stCondLst>
                                  <p:childTnLst>
                                    <p:set>
                                      <p:cBhvr>
                                        <p:cTn id="67" dur="1" fill="hold">
                                          <p:stCondLst>
                                            <p:cond delay="0"/>
                                          </p:stCondLst>
                                        </p:cTn>
                                        <p:tgtEl>
                                          <p:spTgt spid="201"/>
                                        </p:tgtEl>
                                        <p:attrNameLst>
                                          <p:attrName>style.visibility</p:attrName>
                                        </p:attrNameLst>
                                      </p:cBhvr>
                                      <p:to>
                                        <p:strVal val="visible"/>
                                      </p:to>
                                    </p:set>
                                    <p:animEffect transition="in" filter="circle(in)">
                                      <p:cBhvr>
                                        <p:cTn id="68" dur="2000"/>
                                        <p:tgtEl>
                                          <p:spTgt spid="201"/>
                                        </p:tgtEl>
                                      </p:cBhvr>
                                    </p:animEffect>
                                  </p:childTnLst>
                                </p:cTn>
                              </p:par>
                            </p:childTnLst>
                          </p:cTn>
                        </p:par>
                        <p:par>
                          <p:cTn id="69" fill="hold">
                            <p:stCondLst>
                              <p:cond delay="37500"/>
                            </p:stCondLst>
                            <p:childTnLst>
                              <p:par>
                                <p:cTn id="70" presetID="6" presetClass="entr" presetSubtype="16" fill="hold" nodeType="afterEffect">
                                  <p:stCondLst>
                                    <p:cond delay="0"/>
                                  </p:stCondLst>
                                  <p:childTnLst>
                                    <p:set>
                                      <p:cBhvr>
                                        <p:cTn id="71" dur="1" fill="hold">
                                          <p:stCondLst>
                                            <p:cond delay="0"/>
                                          </p:stCondLst>
                                        </p:cTn>
                                        <p:tgtEl>
                                          <p:spTgt spid="206"/>
                                        </p:tgtEl>
                                        <p:attrNameLst>
                                          <p:attrName>style.visibility</p:attrName>
                                        </p:attrNameLst>
                                      </p:cBhvr>
                                      <p:to>
                                        <p:strVal val="visible"/>
                                      </p:to>
                                    </p:set>
                                    <p:animEffect transition="in" filter="circle(in)">
                                      <p:cBhvr>
                                        <p:cTn id="72" dur="2000"/>
                                        <p:tgtEl>
                                          <p:spTgt spid="206"/>
                                        </p:tgtEl>
                                      </p:cBhvr>
                                    </p:animEffect>
                                  </p:childTnLst>
                                </p:cTn>
                              </p:par>
                            </p:childTnLst>
                          </p:cTn>
                        </p:par>
                        <p:par>
                          <p:cTn id="73" fill="hold">
                            <p:stCondLst>
                              <p:cond delay="39500"/>
                            </p:stCondLst>
                            <p:childTnLst>
                              <p:par>
                                <p:cTn id="74" presetID="6" presetClass="entr" presetSubtype="16" fill="hold" nodeType="afterEffect">
                                  <p:stCondLst>
                                    <p:cond delay="0"/>
                                  </p:stCondLst>
                                  <p:childTnLst>
                                    <p:set>
                                      <p:cBhvr>
                                        <p:cTn id="75" dur="1" fill="hold">
                                          <p:stCondLst>
                                            <p:cond delay="0"/>
                                          </p:stCondLst>
                                        </p:cTn>
                                        <p:tgtEl>
                                          <p:spTgt spid="202"/>
                                        </p:tgtEl>
                                        <p:attrNameLst>
                                          <p:attrName>style.visibility</p:attrName>
                                        </p:attrNameLst>
                                      </p:cBhvr>
                                      <p:to>
                                        <p:strVal val="visible"/>
                                      </p:to>
                                    </p:set>
                                    <p:animEffect transition="in" filter="circle(in)">
                                      <p:cBhvr>
                                        <p:cTn id="76" dur="2000"/>
                                        <p:tgtEl>
                                          <p:spTgt spid="20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up)">
                                      <p:cBhvr>
                                        <p:cTn id="81" dur="500"/>
                                        <p:tgtEl>
                                          <p:spTgt spid="42"/>
                                        </p:tgtEl>
                                      </p:cBhvr>
                                    </p:animEffect>
                                  </p:childTnLst>
                                </p:cTn>
                              </p:par>
                              <p:par>
                                <p:cTn id="82" presetID="22" presetClass="entr" presetSubtype="1" fill="hold"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up)">
                                      <p:cBhvr>
                                        <p:cTn id="84" dur="500"/>
                                        <p:tgtEl>
                                          <p:spTgt spid="8"/>
                                        </p:tgtEl>
                                      </p:cBhvr>
                                    </p:animEffect>
                                  </p:childTnLst>
                                </p:cTn>
                              </p:par>
                              <p:par>
                                <p:cTn id="85" presetID="22" presetClass="entr" presetSubtype="1"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up)">
                                      <p:cBhvr>
                                        <p:cTn id="87" dur="500"/>
                                        <p:tgtEl>
                                          <p:spTgt spid="10"/>
                                        </p:tgtEl>
                                      </p:cBhvr>
                                    </p:animEffect>
                                  </p:childTnLst>
                                </p:cTn>
                              </p:par>
                              <p:par>
                                <p:cTn id="88" presetID="22" presetClass="entr" presetSubtype="1" fill="hold"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up)">
                                      <p:cBhvr>
                                        <p:cTn id="90" dur="500"/>
                                        <p:tgtEl>
                                          <p:spTgt spid="15"/>
                                        </p:tgtEl>
                                      </p:cBhvr>
                                    </p:animEffect>
                                  </p:childTnLst>
                                </p:cTn>
                              </p:par>
                              <p:par>
                                <p:cTn id="91" presetID="22" presetClass="entr" presetSubtype="1" fill="hold"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wipe(up)">
                                      <p:cBhvr>
                                        <p:cTn id="93" dur="500"/>
                                        <p:tgtEl>
                                          <p:spTgt spid="101"/>
                                        </p:tgtEl>
                                      </p:cBhvr>
                                    </p:animEffect>
                                  </p:childTnLst>
                                </p:cTn>
                              </p:par>
                              <p:par>
                                <p:cTn id="94" presetID="22" presetClass="entr" presetSubtype="1" fill="hold" nodeType="withEffect">
                                  <p:stCondLst>
                                    <p:cond delay="0"/>
                                  </p:stCondLst>
                                  <p:childTnLst>
                                    <p:set>
                                      <p:cBhvr>
                                        <p:cTn id="95" dur="1" fill="hold">
                                          <p:stCondLst>
                                            <p:cond delay="0"/>
                                          </p:stCondLst>
                                        </p:cTn>
                                        <p:tgtEl>
                                          <p:spTgt spid="167"/>
                                        </p:tgtEl>
                                        <p:attrNameLst>
                                          <p:attrName>style.visibility</p:attrName>
                                        </p:attrNameLst>
                                      </p:cBhvr>
                                      <p:to>
                                        <p:strVal val="visible"/>
                                      </p:to>
                                    </p:set>
                                    <p:animEffect transition="in" filter="wipe(up)">
                                      <p:cBhvr>
                                        <p:cTn id="96" dur="500"/>
                                        <p:tgtEl>
                                          <p:spTgt spid="167"/>
                                        </p:tgtEl>
                                      </p:cBhvr>
                                    </p:animEffect>
                                  </p:childTnLst>
                                </p:cTn>
                              </p:par>
                              <p:par>
                                <p:cTn id="97" presetID="22" presetClass="entr" presetSubtype="1" fill="hold" nodeType="withEffect">
                                  <p:stCondLst>
                                    <p:cond delay="0"/>
                                  </p:stCondLst>
                                  <p:childTnLst>
                                    <p:set>
                                      <p:cBhvr>
                                        <p:cTn id="98" dur="1" fill="hold">
                                          <p:stCondLst>
                                            <p:cond delay="0"/>
                                          </p:stCondLst>
                                        </p:cTn>
                                        <p:tgtEl>
                                          <p:spTgt spid="166"/>
                                        </p:tgtEl>
                                        <p:attrNameLst>
                                          <p:attrName>style.visibility</p:attrName>
                                        </p:attrNameLst>
                                      </p:cBhvr>
                                      <p:to>
                                        <p:strVal val="visible"/>
                                      </p:to>
                                    </p:set>
                                    <p:animEffect transition="in" filter="wipe(up)">
                                      <p:cBhvr>
                                        <p:cTn id="99" dur="500"/>
                                        <p:tgtEl>
                                          <p:spTgt spid="166"/>
                                        </p:tgtEl>
                                      </p:cBhvr>
                                    </p:animEffect>
                                  </p:childTnLst>
                                </p:cTn>
                              </p:par>
                              <p:par>
                                <p:cTn id="100" presetID="22" presetClass="entr" presetSubtype="1" fill="hold" nodeType="withEffect">
                                  <p:stCondLst>
                                    <p:cond delay="0"/>
                                  </p:stCondLst>
                                  <p:childTnLst>
                                    <p:set>
                                      <p:cBhvr>
                                        <p:cTn id="101" dur="1" fill="hold">
                                          <p:stCondLst>
                                            <p:cond delay="0"/>
                                          </p:stCondLst>
                                        </p:cTn>
                                        <p:tgtEl>
                                          <p:spTgt spid="165"/>
                                        </p:tgtEl>
                                        <p:attrNameLst>
                                          <p:attrName>style.visibility</p:attrName>
                                        </p:attrNameLst>
                                      </p:cBhvr>
                                      <p:to>
                                        <p:strVal val="visible"/>
                                      </p:to>
                                    </p:set>
                                    <p:animEffect transition="in" filter="wipe(up)">
                                      <p:cBhvr>
                                        <p:cTn id="102" dur="500"/>
                                        <p:tgtEl>
                                          <p:spTgt spid="165"/>
                                        </p:tgtEl>
                                      </p:cBhvr>
                                    </p:animEffect>
                                  </p:childTnLst>
                                </p:cTn>
                              </p:par>
                              <p:par>
                                <p:cTn id="103" presetID="22" presetClass="entr" presetSubtype="1" fill="hold" nodeType="withEffect">
                                  <p:stCondLst>
                                    <p:cond delay="0"/>
                                  </p:stCondLst>
                                  <p:childTnLst>
                                    <p:set>
                                      <p:cBhvr>
                                        <p:cTn id="104" dur="1" fill="hold">
                                          <p:stCondLst>
                                            <p:cond delay="0"/>
                                          </p:stCondLst>
                                        </p:cTn>
                                        <p:tgtEl>
                                          <p:spTgt spid="169"/>
                                        </p:tgtEl>
                                        <p:attrNameLst>
                                          <p:attrName>style.visibility</p:attrName>
                                        </p:attrNameLst>
                                      </p:cBhvr>
                                      <p:to>
                                        <p:strVal val="visible"/>
                                      </p:to>
                                    </p:set>
                                    <p:animEffect transition="in" filter="wipe(up)">
                                      <p:cBhvr>
                                        <p:cTn id="105" dur="500"/>
                                        <p:tgtEl>
                                          <p:spTgt spid="169"/>
                                        </p:tgtEl>
                                      </p:cBhvr>
                                    </p:animEffect>
                                  </p:childTnLst>
                                </p:cTn>
                              </p:par>
                              <p:par>
                                <p:cTn id="106" presetID="22" presetClass="entr" presetSubtype="1" fill="hold" nodeType="withEffect">
                                  <p:stCondLst>
                                    <p:cond delay="0"/>
                                  </p:stCondLst>
                                  <p:childTnLst>
                                    <p:set>
                                      <p:cBhvr>
                                        <p:cTn id="107" dur="1" fill="hold">
                                          <p:stCondLst>
                                            <p:cond delay="0"/>
                                          </p:stCondLst>
                                        </p:cTn>
                                        <p:tgtEl>
                                          <p:spTgt spid="178"/>
                                        </p:tgtEl>
                                        <p:attrNameLst>
                                          <p:attrName>style.visibility</p:attrName>
                                        </p:attrNameLst>
                                      </p:cBhvr>
                                      <p:to>
                                        <p:strVal val="visible"/>
                                      </p:to>
                                    </p:set>
                                    <p:animEffect transition="in" filter="wipe(up)">
                                      <p:cBhvr>
                                        <p:cTn id="108" dur="500"/>
                                        <p:tgtEl>
                                          <p:spTgt spid="178"/>
                                        </p:tgtEl>
                                      </p:cBhvr>
                                    </p:animEffect>
                                  </p:childTnLst>
                                </p:cTn>
                              </p:par>
                              <p:par>
                                <p:cTn id="109" presetID="22" presetClass="entr" presetSubtype="1" fill="hold" nodeType="withEffect">
                                  <p:stCondLst>
                                    <p:cond delay="0"/>
                                  </p:stCondLst>
                                  <p:childTnLst>
                                    <p:set>
                                      <p:cBhvr>
                                        <p:cTn id="110" dur="1" fill="hold">
                                          <p:stCondLst>
                                            <p:cond delay="0"/>
                                          </p:stCondLst>
                                        </p:cTn>
                                        <p:tgtEl>
                                          <p:spTgt spid="181"/>
                                        </p:tgtEl>
                                        <p:attrNameLst>
                                          <p:attrName>style.visibility</p:attrName>
                                        </p:attrNameLst>
                                      </p:cBhvr>
                                      <p:to>
                                        <p:strVal val="visible"/>
                                      </p:to>
                                    </p:set>
                                    <p:animEffect transition="in" filter="wipe(up)">
                                      <p:cBhvr>
                                        <p:cTn id="111" dur="500"/>
                                        <p:tgtEl>
                                          <p:spTgt spid="181"/>
                                        </p:tgtEl>
                                      </p:cBhvr>
                                    </p:animEffect>
                                  </p:childTnLst>
                                </p:cTn>
                              </p:par>
                              <p:par>
                                <p:cTn id="112" presetID="22" presetClass="entr" presetSubtype="1" fill="hold" nodeType="withEffect">
                                  <p:stCondLst>
                                    <p:cond delay="0"/>
                                  </p:stCondLst>
                                  <p:childTnLst>
                                    <p:set>
                                      <p:cBhvr>
                                        <p:cTn id="113" dur="1" fill="hold">
                                          <p:stCondLst>
                                            <p:cond delay="0"/>
                                          </p:stCondLst>
                                        </p:cTn>
                                        <p:tgtEl>
                                          <p:spTgt spid="182"/>
                                        </p:tgtEl>
                                        <p:attrNameLst>
                                          <p:attrName>style.visibility</p:attrName>
                                        </p:attrNameLst>
                                      </p:cBhvr>
                                      <p:to>
                                        <p:strVal val="visible"/>
                                      </p:to>
                                    </p:set>
                                    <p:animEffect transition="in" filter="wipe(up)">
                                      <p:cBhvr>
                                        <p:cTn id="114" dur="500"/>
                                        <p:tgtEl>
                                          <p:spTgt spid="182"/>
                                        </p:tgtEl>
                                      </p:cBhvr>
                                    </p:animEffect>
                                  </p:childTnLst>
                                </p:cTn>
                              </p:par>
                              <p:par>
                                <p:cTn id="115" presetID="22" presetClass="entr" presetSubtype="1" fill="hold" nodeType="withEffect">
                                  <p:stCondLst>
                                    <p:cond delay="0"/>
                                  </p:stCondLst>
                                  <p:childTnLst>
                                    <p:set>
                                      <p:cBhvr>
                                        <p:cTn id="116" dur="1" fill="hold">
                                          <p:stCondLst>
                                            <p:cond delay="0"/>
                                          </p:stCondLst>
                                        </p:cTn>
                                        <p:tgtEl>
                                          <p:spTgt spid="184"/>
                                        </p:tgtEl>
                                        <p:attrNameLst>
                                          <p:attrName>style.visibility</p:attrName>
                                        </p:attrNameLst>
                                      </p:cBhvr>
                                      <p:to>
                                        <p:strVal val="visible"/>
                                      </p:to>
                                    </p:set>
                                    <p:animEffect transition="in" filter="wipe(up)">
                                      <p:cBhvr>
                                        <p:cTn id="117" dur="500"/>
                                        <p:tgtEl>
                                          <p:spTgt spid="184"/>
                                        </p:tgtEl>
                                      </p:cBhvr>
                                    </p:animEffect>
                                  </p:childTnLst>
                                </p:cTn>
                              </p:par>
                              <p:par>
                                <p:cTn id="118" presetID="22" presetClass="entr" presetSubtype="1" fill="hold" nodeType="withEffect">
                                  <p:stCondLst>
                                    <p:cond delay="0"/>
                                  </p:stCondLst>
                                  <p:childTnLst>
                                    <p:set>
                                      <p:cBhvr>
                                        <p:cTn id="119" dur="1" fill="hold">
                                          <p:stCondLst>
                                            <p:cond delay="0"/>
                                          </p:stCondLst>
                                        </p:cTn>
                                        <p:tgtEl>
                                          <p:spTgt spid="205"/>
                                        </p:tgtEl>
                                        <p:attrNameLst>
                                          <p:attrName>style.visibility</p:attrName>
                                        </p:attrNameLst>
                                      </p:cBhvr>
                                      <p:to>
                                        <p:strVal val="visible"/>
                                      </p:to>
                                    </p:set>
                                    <p:animEffect transition="in" filter="wipe(up)">
                                      <p:cBhvr>
                                        <p:cTn id="120" dur="500"/>
                                        <p:tgtEl>
                                          <p:spTgt spid="205"/>
                                        </p:tgtEl>
                                      </p:cBhvr>
                                    </p:animEffect>
                                  </p:childTnLst>
                                </p:cTn>
                              </p:par>
                              <p:par>
                                <p:cTn id="121" presetID="22" presetClass="entr" presetSubtype="1" fill="hold" nodeType="withEffect">
                                  <p:stCondLst>
                                    <p:cond delay="0"/>
                                  </p:stCondLst>
                                  <p:childTnLst>
                                    <p:set>
                                      <p:cBhvr>
                                        <p:cTn id="122" dur="1" fill="hold">
                                          <p:stCondLst>
                                            <p:cond delay="0"/>
                                          </p:stCondLst>
                                        </p:cTn>
                                        <p:tgtEl>
                                          <p:spTgt spid="187"/>
                                        </p:tgtEl>
                                        <p:attrNameLst>
                                          <p:attrName>style.visibility</p:attrName>
                                        </p:attrNameLst>
                                      </p:cBhvr>
                                      <p:to>
                                        <p:strVal val="visible"/>
                                      </p:to>
                                    </p:set>
                                    <p:animEffect transition="in" filter="wipe(up)">
                                      <p:cBhvr>
                                        <p:cTn id="123" dur="500"/>
                                        <p:tgtEl>
                                          <p:spTgt spid="187"/>
                                        </p:tgtEl>
                                      </p:cBhvr>
                                    </p:animEffect>
                                  </p:childTnLst>
                                </p:cTn>
                              </p:par>
                              <p:par>
                                <p:cTn id="124" presetID="22" presetClass="entr" presetSubtype="1" fill="hold" nodeType="withEffect">
                                  <p:stCondLst>
                                    <p:cond delay="0"/>
                                  </p:stCondLst>
                                  <p:childTnLst>
                                    <p:set>
                                      <p:cBhvr>
                                        <p:cTn id="125" dur="1" fill="hold">
                                          <p:stCondLst>
                                            <p:cond delay="0"/>
                                          </p:stCondLst>
                                        </p:cTn>
                                        <p:tgtEl>
                                          <p:spTgt spid="185"/>
                                        </p:tgtEl>
                                        <p:attrNameLst>
                                          <p:attrName>style.visibility</p:attrName>
                                        </p:attrNameLst>
                                      </p:cBhvr>
                                      <p:to>
                                        <p:strVal val="visible"/>
                                      </p:to>
                                    </p:set>
                                    <p:animEffect transition="in" filter="wipe(up)">
                                      <p:cBhvr>
                                        <p:cTn id="126" dur="500"/>
                                        <p:tgtEl>
                                          <p:spTgt spid="185"/>
                                        </p:tgtEl>
                                      </p:cBhvr>
                                    </p:animEffect>
                                  </p:childTnLst>
                                </p:cTn>
                              </p:par>
                              <p:par>
                                <p:cTn id="127" presetID="22" presetClass="entr" presetSubtype="1" fill="hold" nodeType="withEffect">
                                  <p:stCondLst>
                                    <p:cond delay="0"/>
                                  </p:stCondLst>
                                  <p:childTnLst>
                                    <p:set>
                                      <p:cBhvr>
                                        <p:cTn id="128" dur="1" fill="hold">
                                          <p:stCondLst>
                                            <p:cond delay="0"/>
                                          </p:stCondLst>
                                        </p:cTn>
                                        <p:tgtEl>
                                          <p:spTgt spid="188"/>
                                        </p:tgtEl>
                                        <p:attrNameLst>
                                          <p:attrName>style.visibility</p:attrName>
                                        </p:attrNameLst>
                                      </p:cBhvr>
                                      <p:to>
                                        <p:strVal val="visible"/>
                                      </p:to>
                                    </p:set>
                                    <p:animEffect transition="in" filter="wipe(up)">
                                      <p:cBhvr>
                                        <p:cTn id="129" dur="500"/>
                                        <p:tgtEl>
                                          <p:spTgt spid="188"/>
                                        </p:tgtEl>
                                      </p:cBhvr>
                                    </p:animEffect>
                                  </p:childTnLst>
                                </p:cTn>
                              </p:par>
                              <p:par>
                                <p:cTn id="130" presetID="22" presetClass="entr" presetSubtype="1" fill="hold" nodeType="withEffect">
                                  <p:stCondLst>
                                    <p:cond delay="0"/>
                                  </p:stCondLst>
                                  <p:childTnLst>
                                    <p:set>
                                      <p:cBhvr>
                                        <p:cTn id="131" dur="1" fill="hold">
                                          <p:stCondLst>
                                            <p:cond delay="0"/>
                                          </p:stCondLst>
                                        </p:cTn>
                                        <p:tgtEl>
                                          <p:spTgt spid="204"/>
                                        </p:tgtEl>
                                        <p:attrNameLst>
                                          <p:attrName>style.visibility</p:attrName>
                                        </p:attrNameLst>
                                      </p:cBhvr>
                                      <p:to>
                                        <p:strVal val="visible"/>
                                      </p:to>
                                    </p:set>
                                    <p:animEffect transition="in" filter="wipe(up)">
                                      <p:cBhvr>
                                        <p:cTn id="132" dur="500"/>
                                        <p:tgtEl>
                                          <p:spTgt spid="204"/>
                                        </p:tgtEl>
                                      </p:cBhvr>
                                    </p:animEffect>
                                  </p:childTnLst>
                                </p:cTn>
                              </p:par>
                              <p:par>
                                <p:cTn id="133" presetID="22" presetClass="entr" presetSubtype="1" fill="hold" nodeType="withEffect">
                                  <p:stCondLst>
                                    <p:cond delay="0"/>
                                  </p:stCondLst>
                                  <p:childTnLst>
                                    <p:set>
                                      <p:cBhvr>
                                        <p:cTn id="134" dur="1" fill="hold">
                                          <p:stCondLst>
                                            <p:cond delay="0"/>
                                          </p:stCondLst>
                                        </p:cTn>
                                        <p:tgtEl>
                                          <p:spTgt spid="189"/>
                                        </p:tgtEl>
                                        <p:attrNameLst>
                                          <p:attrName>style.visibility</p:attrName>
                                        </p:attrNameLst>
                                      </p:cBhvr>
                                      <p:to>
                                        <p:strVal val="visible"/>
                                      </p:to>
                                    </p:set>
                                    <p:animEffect transition="in" filter="wipe(up)">
                                      <p:cBhvr>
                                        <p:cTn id="135" dur="500"/>
                                        <p:tgtEl>
                                          <p:spTgt spid="189"/>
                                        </p:tgtEl>
                                      </p:cBhvr>
                                    </p:animEffect>
                                  </p:childTnLst>
                                </p:cTn>
                              </p:par>
                              <p:par>
                                <p:cTn id="136" presetID="22" presetClass="entr" presetSubtype="1" fill="hold" nodeType="withEffect">
                                  <p:stCondLst>
                                    <p:cond delay="0"/>
                                  </p:stCondLst>
                                  <p:childTnLst>
                                    <p:set>
                                      <p:cBhvr>
                                        <p:cTn id="137" dur="1" fill="hold">
                                          <p:stCondLst>
                                            <p:cond delay="0"/>
                                          </p:stCondLst>
                                        </p:cTn>
                                        <p:tgtEl>
                                          <p:spTgt spid="191"/>
                                        </p:tgtEl>
                                        <p:attrNameLst>
                                          <p:attrName>style.visibility</p:attrName>
                                        </p:attrNameLst>
                                      </p:cBhvr>
                                      <p:to>
                                        <p:strVal val="visible"/>
                                      </p:to>
                                    </p:set>
                                    <p:animEffect transition="in" filter="wipe(up)">
                                      <p:cBhvr>
                                        <p:cTn id="138"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3" grpId="0" animBg="1"/>
      <p:bldP spid="170" grpId="0" animBg="1"/>
      <p:bldP spid="176" grpId="0" animBg="1"/>
      <p:bldP spid="177" grpId="0" animBg="1"/>
      <p:bldP spid="192" grpId="0" animBg="1"/>
      <p:bldP spid="195" grpId="0" animBg="1"/>
      <p:bldP spid="196" grpId="0" animBg="1"/>
      <p:bldP spid="197" grpId="0" animBg="1"/>
      <p:bldP spid="198" grpId="0" animBg="1"/>
      <p:bldP spid="199" grpId="0" animBg="1"/>
      <p:bldP spid="200" grpId="0" animBg="1"/>
      <p:bldP spid="201" grpId="0" animBg="1"/>
      <p:bldP spid="2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2" name="Connettore diritto 241"/>
          <p:cNvCxnSpPr/>
          <p:nvPr/>
        </p:nvCxnSpPr>
        <p:spPr>
          <a:xfrm flipV="1">
            <a:off x="0" y="1399430"/>
            <a:ext cx="6858000" cy="110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4" name="Immagine 243"/>
          <p:cNvPicPr>
            <a:picLocks noChangeAspect="1"/>
          </p:cNvPicPr>
          <p:nvPr/>
        </p:nvPicPr>
        <p:blipFill>
          <a:blip r:embed="rId2"/>
          <a:stretch>
            <a:fillRect/>
          </a:stretch>
        </p:blipFill>
        <p:spPr>
          <a:xfrm>
            <a:off x="-10292" y="56298"/>
            <a:ext cx="6845414" cy="1270274"/>
          </a:xfrm>
          <a:prstGeom prst="rect">
            <a:avLst/>
          </a:prstGeom>
        </p:spPr>
      </p:pic>
      <p:graphicFrame>
        <p:nvGraphicFramePr>
          <p:cNvPr id="246" name="Tabella 245"/>
          <p:cNvGraphicFramePr>
            <a:graphicFrameLocks noGrp="1"/>
          </p:cNvGraphicFramePr>
          <p:nvPr>
            <p:extLst>
              <p:ext uri="{D42A27DB-BD31-4B8C-83A1-F6EECF244321}">
                <p14:modId xmlns:p14="http://schemas.microsoft.com/office/powerpoint/2010/main" val="3049938839"/>
              </p:ext>
            </p:extLst>
          </p:nvPr>
        </p:nvGraphicFramePr>
        <p:xfrm>
          <a:off x="35640" y="1846518"/>
          <a:ext cx="6786719" cy="7069110"/>
        </p:xfrm>
        <a:graphic>
          <a:graphicData uri="http://schemas.openxmlformats.org/drawingml/2006/table">
            <a:tbl>
              <a:tblPr firstRow="1" bandRow="1">
                <a:tableStyleId>{5C22544A-7EE6-4342-B048-85BDC9FD1C3A}</a:tableStyleId>
              </a:tblPr>
              <a:tblGrid>
                <a:gridCol w="787719">
                  <a:extLst>
                    <a:ext uri="{9D8B030D-6E8A-4147-A177-3AD203B41FA5}">
                      <a16:colId xmlns:a16="http://schemas.microsoft.com/office/drawing/2014/main" val="2962743509"/>
                    </a:ext>
                  </a:extLst>
                </a:gridCol>
                <a:gridCol w="1014284">
                  <a:extLst>
                    <a:ext uri="{9D8B030D-6E8A-4147-A177-3AD203B41FA5}">
                      <a16:colId xmlns:a16="http://schemas.microsoft.com/office/drawing/2014/main" val="4022333703"/>
                    </a:ext>
                  </a:extLst>
                </a:gridCol>
                <a:gridCol w="1765189">
                  <a:extLst>
                    <a:ext uri="{9D8B030D-6E8A-4147-A177-3AD203B41FA5}">
                      <a16:colId xmlns:a16="http://schemas.microsoft.com/office/drawing/2014/main" val="2783609031"/>
                    </a:ext>
                  </a:extLst>
                </a:gridCol>
                <a:gridCol w="715618">
                  <a:extLst>
                    <a:ext uri="{9D8B030D-6E8A-4147-A177-3AD203B41FA5}">
                      <a16:colId xmlns:a16="http://schemas.microsoft.com/office/drawing/2014/main" val="539825454"/>
                    </a:ext>
                  </a:extLst>
                </a:gridCol>
                <a:gridCol w="667909">
                  <a:extLst>
                    <a:ext uri="{9D8B030D-6E8A-4147-A177-3AD203B41FA5}">
                      <a16:colId xmlns:a16="http://schemas.microsoft.com/office/drawing/2014/main" val="3463690569"/>
                    </a:ext>
                  </a:extLst>
                </a:gridCol>
                <a:gridCol w="1836000">
                  <a:extLst>
                    <a:ext uri="{9D8B030D-6E8A-4147-A177-3AD203B41FA5}">
                      <a16:colId xmlns:a16="http://schemas.microsoft.com/office/drawing/2014/main" val="4176566415"/>
                    </a:ext>
                  </a:extLst>
                </a:gridCol>
              </a:tblGrid>
              <a:tr h="422254">
                <a:tc>
                  <a:txBody>
                    <a:bodyPr/>
                    <a:lstStyle/>
                    <a:p>
                      <a:pPr algn="ctr"/>
                      <a:r>
                        <a:rPr lang="it-IT" sz="1200"/>
                        <a:t>DATA</a:t>
                      </a:r>
                    </a:p>
                  </a:txBody>
                  <a:tcPr anchor="ctr">
                    <a:lnB w="76200" cap="flat" cmpd="sng" algn="ctr">
                      <a:solidFill>
                        <a:schemeClr val="bg1"/>
                      </a:solidFill>
                      <a:prstDash val="solid"/>
                      <a:round/>
                      <a:headEnd type="none" w="med" len="med"/>
                      <a:tailEnd type="none" w="med" len="med"/>
                    </a:lnB>
                    <a:cell3D prstMaterial="dkEdge">
                      <a:bevel/>
                      <a:lightRig rig="flood" dir="t"/>
                    </a:cell3D>
                  </a:tcPr>
                </a:tc>
                <a:tc>
                  <a:txBody>
                    <a:bodyPr/>
                    <a:lstStyle/>
                    <a:p>
                      <a:pPr algn="ctr"/>
                      <a:r>
                        <a:rPr lang="it-IT" sz="1200"/>
                        <a:t>PERIODO</a:t>
                      </a:r>
                    </a:p>
                    <a:p>
                      <a:pPr algn="ctr"/>
                      <a:r>
                        <a:rPr lang="it-IT" sz="1200"/>
                        <a:t>STORICO</a:t>
                      </a:r>
                    </a:p>
                  </a:txBody>
                  <a:tcPr anchor="ctr">
                    <a:lnB w="76200" cap="flat" cmpd="sng" algn="ctr">
                      <a:solidFill>
                        <a:schemeClr val="bg1"/>
                      </a:solidFill>
                      <a:prstDash val="solid"/>
                      <a:round/>
                      <a:headEnd type="none" w="med" len="med"/>
                      <a:tailEnd type="none" w="med" len="med"/>
                    </a:lnB>
                    <a:cell3D prstMaterial="dkEdge">
                      <a:bevel/>
                      <a:lightRig rig="flood" dir="t"/>
                    </a:cell3D>
                  </a:tcPr>
                </a:tc>
                <a:tc>
                  <a:txBody>
                    <a:bodyPr/>
                    <a:lstStyle/>
                    <a:p>
                      <a:pPr algn="ctr"/>
                      <a:r>
                        <a:rPr lang="it-IT" sz="1200"/>
                        <a:t>ARGOMENTO</a:t>
                      </a:r>
                    </a:p>
                    <a:p>
                      <a:pPr algn="ctr"/>
                      <a:r>
                        <a:rPr lang="it-IT" sz="1050"/>
                        <a:t>O personaggi che si studia</a:t>
                      </a:r>
                    </a:p>
                  </a:txBody>
                  <a:tcPr anchor="ctr">
                    <a:lnB w="76200" cap="flat" cmpd="sng" algn="ctr">
                      <a:solidFill>
                        <a:schemeClr val="bg1"/>
                      </a:solidFill>
                      <a:prstDash val="solid"/>
                      <a:round/>
                      <a:headEnd type="none" w="med" len="med"/>
                      <a:tailEnd type="none" w="med" len="med"/>
                    </a:lnB>
                    <a:cell3D prstMaterial="dkEdge">
                      <a:bevel/>
                      <a:lightRig rig="flood" dir="t"/>
                    </a:cell3D>
                  </a:tcPr>
                </a:tc>
                <a:tc>
                  <a:txBody>
                    <a:bodyPr/>
                    <a:lstStyle/>
                    <a:p>
                      <a:pPr algn="ctr"/>
                      <a:r>
                        <a:rPr lang="it-IT" sz="1200"/>
                        <a:t>LINK</a:t>
                      </a:r>
                    </a:p>
                    <a:p>
                      <a:pPr algn="ctr"/>
                      <a:r>
                        <a:rPr lang="it-IT" sz="1000"/>
                        <a:t>SCHEDA</a:t>
                      </a:r>
                    </a:p>
                  </a:txBody>
                  <a:tcPr anchor="ctr">
                    <a:lnB w="76200" cap="flat" cmpd="sng" algn="ctr">
                      <a:solidFill>
                        <a:schemeClr val="bg1"/>
                      </a:solidFill>
                      <a:prstDash val="solid"/>
                      <a:round/>
                      <a:headEnd type="none" w="med" len="med"/>
                      <a:tailEnd type="none" w="med" len="med"/>
                    </a:lnB>
                    <a:cell3D prstMaterial="dkEdge">
                      <a:bevel/>
                      <a:lightRig rig="flood" dir="t"/>
                    </a:cell3D>
                  </a:tcPr>
                </a:tc>
                <a:tc>
                  <a:txBody>
                    <a:bodyPr/>
                    <a:lstStyle/>
                    <a:p>
                      <a:pPr algn="ctr"/>
                      <a:r>
                        <a:rPr lang="it-IT" sz="1200"/>
                        <a:t>LINK</a:t>
                      </a:r>
                    </a:p>
                    <a:p>
                      <a:pPr algn="ctr"/>
                      <a:r>
                        <a:rPr lang="it-IT" sz="1000"/>
                        <a:t>MAPPA</a:t>
                      </a:r>
                    </a:p>
                  </a:txBody>
                  <a:tcPr anchor="ctr">
                    <a:lnB w="76200" cap="flat" cmpd="sng" algn="ctr">
                      <a:solidFill>
                        <a:schemeClr val="bg1"/>
                      </a:solidFill>
                      <a:prstDash val="solid"/>
                      <a:round/>
                      <a:headEnd type="none" w="med" len="med"/>
                      <a:tailEnd type="none" w="med" len="med"/>
                    </a:lnB>
                    <a:cell3D prstMaterial="dkEdge">
                      <a:bevel/>
                      <a:lightRig rig="flood" dir="t"/>
                    </a:cell3D>
                  </a:tcPr>
                </a:tc>
                <a:tc>
                  <a:txBody>
                    <a:bodyPr/>
                    <a:lstStyle/>
                    <a:p>
                      <a:pPr algn="ctr"/>
                      <a:r>
                        <a:rPr lang="it-IT" sz="1200"/>
                        <a:t>Personaggi collegati all’argomento</a:t>
                      </a:r>
                      <a:r>
                        <a:rPr lang="it-IT" sz="1200" baseline="0"/>
                        <a:t> studiato</a:t>
                      </a:r>
                      <a:endParaRPr lang="it-IT" sz="1200"/>
                    </a:p>
                  </a:txBody>
                  <a:tcPr anchor="ctr">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4263779513"/>
                  </a:ext>
                </a:extLst>
              </a:tr>
              <a:tr h="661191">
                <a:tc>
                  <a:txBody>
                    <a:bodyPr/>
                    <a:lstStyle/>
                    <a:p>
                      <a:r>
                        <a:rPr lang="it-IT"/>
                        <a:t>1483/ 1546</a:t>
                      </a:r>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r>
                        <a:rPr lang="it-IT"/>
                        <a:t>Età MODERNA</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r>
                        <a:rPr lang="it-IT"/>
                        <a:t>Martin</a:t>
                      </a:r>
                      <a:r>
                        <a:rPr lang="it-IT" baseline="0"/>
                        <a:t> Lutero</a:t>
                      </a:r>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pPr algn="ctr"/>
                      <a:r>
                        <a:rPr lang="it-IT">
                          <a:hlinkClick r:id="rId3" action="ppaction://hlinksldjump"/>
                        </a:rPr>
                        <a:t>VAI</a:t>
                      </a:r>
                      <a:endParaRPr lang="it-IT"/>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pPr algn="ctr"/>
                      <a:r>
                        <a:rPr lang="it-IT">
                          <a:hlinkClick r:id="rId4" action="ppaction://hlinksldjump"/>
                        </a:rPr>
                        <a:t>VAI</a:t>
                      </a:r>
                      <a:endParaRPr lang="it-IT"/>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800"/>
                        <a:t>Papa Giulio II, della Rovere</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800"/>
                        <a:t>Carlo V Imperatore del Sacro Romano </a:t>
                      </a:r>
                    </a:p>
                    <a:p>
                      <a:pPr marL="171450" indent="-171450" algn="l">
                        <a:buFont typeface="Wingdings" panose="05000000000000000000" pitchFamily="2" charset="2"/>
                        <a:buChar char="§"/>
                      </a:pPr>
                      <a:r>
                        <a:rPr lang="it-IT" sz="800"/>
                        <a:t>Papa Leone X  Dei Medici.</a:t>
                      </a:r>
                      <a:endParaRPr lang="it-IT"/>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631178365"/>
                  </a:ext>
                </a:extLst>
              </a:tr>
              <a:tr h="661191">
                <a:tc>
                  <a:txBody>
                    <a:bodyPr/>
                    <a:lstStyle/>
                    <a:p>
                      <a:endParaRPr lang="it-IT"/>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574206369"/>
                  </a:ext>
                </a:extLst>
              </a:tr>
              <a:tr h="661191">
                <a:tc>
                  <a:txBody>
                    <a:bodyPr/>
                    <a:lstStyle/>
                    <a:p>
                      <a:endParaRPr lang="it-IT"/>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828953483"/>
                  </a:ext>
                </a:extLst>
              </a:tr>
              <a:tr h="661191">
                <a:tc>
                  <a:txBody>
                    <a:bodyPr/>
                    <a:lstStyle/>
                    <a:p>
                      <a:endParaRPr lang="it-IT"/>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3471434855"/>
                  </a:ext>
                </a:extLst>
              </a:tr>
              <a:tr h="661191">
                <a:tc>
                  <a:txBody>
                    <a:bodyPr/>
                    <a:lstStyle/>
                    <a:p>
                      <a:endParaRPr lang="it-IT"/>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208837950"/>
                  </a:ext>
                </a:extLst>
              </a:tr>
              <a:tr h="661191">
                <a:tc>
                  <a:txBody>
                    <a:bodyPr/>
                    <a:lstStyle/>
                    <a:p>
                      <a:endParaRPr lang="it-IT"/>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708829728"/>
                  </a:ext>
                </a:extLst>
              </a:tr>
              <a:tr h="661191">
                <a:tc>
                  <a:txBody>
                    <a:bodyPr/>
                    <a:lstStyle/>
                    <a:p>
                      <a:endParaRPr lang="it-IT"/>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444589250"/>
                  </a:ext>
                </a:extLst>
              </a:tr>
              <a:tr h="661191">
                <a:tc>
                  <a:txBody>
                    <a:bodyPr/>
                    <a:lstStyle/>
                    <a:p>
                      <a:endParaRPr lang="it-IT"/>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72511885"/>
                  </a:ext>
                </a:extLst>
              </a:tr>
              <a:tr h="661191">
                <a:tc>
                  <a:txBody>
                    <a:bodyPr/>
                    <a:lstStyle/>
                    <a:p>
                      <a:endParaRPr lang="it-IT"/>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49195237"/>
                  </a:ext>
                </a:extLst>
              </a:tr>
              <a:tr h="661191">
                <a:tc>
                  <a:txBody>
                    <a:bodyPr/>
                    <a:lstStyle/>
                    <a:p>
                      <a:endParaRPr lang="it-IT"/>
                    </a:p>
                  </a:txBody>
                  <a:tcPr>
                    <a:lnL w="6350" cap="flat" cmpd="sng" algn="ctr">
                      <a:solidFill>
                        <a:schemeClr val="bg1">
                          <a:lumMod val="50000"/>
                        </a:schemeClr>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tc>
                  <a:txBody>
                    <a:bodyPr/>
                    <a:lstStyle/>
                    <a:p>
                      <a:endParaRPr lang="it-IT"/>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798149650"/>
                  </a:ext>
                </a:extLst>
              </a:tr>
            </a:tbl>
          </a:graphicData>
        </a:graphic>
      </p:graphicFrame>
      <p:sp>
        <p:nvSpPr>
          <p:cNvPr id="249" name="CasellaDiTesto 248"/>
          <p:cNvSpPr txBox="1"/>
          <p:nvPr/>
        </p:nvSpPr>
        <p:spPr>
          <a:xfrm>
            <a:off x="2423079" y="1438859"/>
            <a:ext cx="2375074" cy="369332"/>
          </a:xfrm>
          <a:prstGeom prst="rect">
            <a:avLst/>
          </a:prstGeom>
          <a:noFill/>
        </p:spPr>
        <p:txBody>
          <a:bodyPr wrap="none" rtlCol="0">
            <a:spAutoFit/>
          </a:bodyPr>
          <a:lstStyle/>
          <a:p>
            <a:r>
              <a:rPr lang="it-IT"/>
              <a:t>Linea del tempo: indice</a:t>
            </a:r>
          </a:p>
        </p:txBody>
      </p:sp>
      <p:sp>
        <p:nvSpPr>
          <p:cNvPr id="6" name="CasellaDiTesto 5"/>
          <p:cNvSpPr txBox="1"/>
          <p:nvPr/>
        </p:nvSpPr>
        <p:spPr>
          <a:xfrm>
            <a:off x="39062" y="9599509"/>
            <a:ext cx="4366067" cy="276999"/>
          </a:xfrm>
          <a:prstGeom prst="rect">
            <a:avLst/>
          </a:prstGeom>
          <a:noFill/>
        </p:spPr>
        <p:txBody>
          <a:bodyPr wrap="none" rtlCol="0">
            <a:spAutoFit/>
          </a:bodyPr>
          <a:lstStyle/>
          <a:p>
            <a:r>
              <a:rPr lang="it-IT" sz="1200"/>
              <a:t>A cura di Vincenzo Riccio, da </a:t>
            </a:r>
            <a:r>
              <a:rPr lang="it-IT" sz="1200">
                <a:hlinkClick r:id="rId5"/>
              </a:rPr>
              <a:t>www.fantasiaweb.it</a:t>
            </a:r>
            <a:r>
              <a:rPr lang="it-IT" sz="1200"/>
              <a:t>, ricciovi@libero.it</a:t>
            </a:r>
          </a:p>
        </p:txBody>
      </p:sp>
    </p:spTree>
    <p:extLst>
      <p:ext uri="{BB962C8B-B14F-4D97-AF65-F5344CB8AC3E}">
        <p14:creationId xmlns:p14="http://schemas.microsoft.com/office/powerpoint/2010/main" val="50630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ella 39"/>
          <p:cNvGraphicFramePr>
            <a:graphicFrameLocks noGrp="1"/>
          </p:cNvGraphicFramePr>
          <p:nvPr>
            <p:extLst>
              <p:ext uri="{D42A27DB-BD31-4B8C-83A1-F6EECF244321}">
                <p14:modId xmlns:p14="http://schemas.microsoft.com/office/powerpoint/2010/main" val="2659391630"/>
              </p:ext>
            </p:extLst>
          </p:nvPr>
        </p:nvGraphicFramePr>
        <p:xfrm>
          <a:off x="0" y="505506"/>
          <a:ext cx="6840000" cy="2171700"/>
        </p:xfrm>
        <a:graphic>
          <a:graphicData uri="http://schemas.openxmlformats.org/drawingml/2006/table">
            <a:tbl>
              <a:tblPr firstRow="1" bandRow="1">
                <a:tableStyleId>{5C22544A-7EE6-4342-B048-85BDC9FD1C3A}</a:tableStyleId>
              </a:tblPr>
              <a:tblGrid>
                <a:gridCol w="1713099">
                  <a:extLst>
                    <a:ext uri="{9D8B030D-6E8A-4147-A177-3AD203B41FA5}">
                      <a16:colId xmlns:a16="http://schemas.microsoft.com/office/drawing/2014/main" val="642204734"/>
                    </a:ext>
                  </a:extLst>
                </a:gridCol>
                <a:gridCol w="1075746">
                  <a:extLst>
                    <a:ext uri="{9D8B030D-6E8A-4147-A177-3AD203B41FA5}">
                      <a16:colId xmlns:a16="http://schemas.microsoft.com/office/drawing/2014/main" val="3371570291"/>
                    </a:ext>
                  </a:extLst>
                </a:gridCol>
                <a:gridCol w="4051155">
                  <a:extLst>
                    <a:ext uri="{9D8B030D-6E8A-4147-A177-3AD203B41FA5}">
                      <a16:colId xmlns:a16="http://schemas.microsoft.com/office/drawing/2014/main" val="685687365"/>
                    </a:ext>
                  </a:extLst>
                </a:gridCol>
              </a:tblGrid>
              <a:tr h="370840">
                <a:tc rowSpan="3">
                  <a:txBody>
                    <a:bodyPr/>
                    <a:lstStyle/>
                    <a:p>
                      <a:endParaRPr lang="it-IT">
                        <a:solidFill>
                          <a:schemeClr val="tx1"/>
                        </a:solidFill>
                      </a:endParaRPr>
                    </a:p>
                  </a:txBody>
                  <a:tcPr>
                    <a:lnL w="571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200" b="1">
                          <a:solidFill>
                            <a:schemeClr val="tx1"/>
                          </a:solidFill>
                        </a:rPr>
                        <a:t>Presentazione</a:t>
                      </a:r>
                      <a:r>
                        <a:rPr lang="it-IT" sz="1200" b="1" baseline="0">
                          <a:solidFill>
                            <a:schemeClr val="tx1"/>
                          </a:solidFill>
                        </a:rPr>
                        <a:t> in breve</a:t>
                      </a:r>
                      <a:endParaRPr lang="it-IT"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350" b="0" i="0" kern="1200">
                          <a:solidFill>
                            <a:schemeClr val="tx1"/>
                          </a:solidFill>
                          <a:effectLst/>
                          <a:latin typeface="+mn-lt"/>
                          <a:ea typeface="+mn-ea"/>
                          <a:cs typeface="+mn-cs"/>
                        </a:rPr>
                        <a:t>è stato un teologo tedesco iniziatore della riforma protestante. La confessione cristiana basata sulla sua dottrina teologica viene detta </a:t>
                      </a:r>
                      <a:r>
                        <a:rPr lang="it-IT" sz="1350" b="1" i="0" kern="1200">
                          <a:solidFill>
                            <a:srgbClr val="C00000"/>
                          </a:solidFill>
                          <a:effectLst/>
                          <a:latin typeface="+mn-lt"/>
                          <a:ea typeface="+mn-ea"/>
                          <a:cs typeface="+mn-cs"/>
                        </a:rPr>
                        <a:t>luteranesimo</a:t>
                      </a:r>
                      <a:endParaRPr lang="it-IT" b="1">
                        <a:solidFill>
                          <a:srgbClr val="C00000"/>
                        </a:solidFill>
                      </a:endParaRPr>
                    </a:p>
                  </a:txBody>
                  <a:tcPr>
                    <a:lnL w="12700" cap="flat" cmpd="sng" algn="ctr">
                      <a:solidFill>
                        <a:schemeClr val="tx1"/>
                      </a:solidFill>
                      <a:prstDash val="solid"/>
                      <a:round/>
                      <a:headEnd type="none" w="med" len="med"/>
                      <a:tailEnd type="none" w="med" len="med"/>
                    </a:lnL>
                    <a:lnR w="57150" cap="flat" cmpd="sng" algn="ctr">
                      <a:solidFill>
                        <a:schemeClr val="bg1">
                          <a:lumMod val="50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507462"/>
                  </a:ext>
                </a:extLst>
              </a:tr>
              <a:tr h="370840">
                <a:tc v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200" b="1">
                          <a:solidFill>
                            <a:schemeClr val="tx1"/>
                          </a:solidFill>
                        </a:rPr>
                        <a:t>Date di</a:t>
                      </a:r>
                      <a:r>
                        <a:rPr lang="it-IT" sz="1200" b="1" baseline="0">
                          <a:solidFill>
                            <a:schemeClr val="tx1"/>
                          </a:solidFill>
                        </a:rPr>
                        <a:t> riferimento</a:t>
                      </a:r>
                      <a:endParaRPr lang="it-IT"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350" b="1" i="0" u="none" strike="noStrike" kern="1200">
                          <a:solidFill>
                            <a:schemeClr val="tx1"/>
                          </a:solidFill>
                          <a:effectLst/>
                          <a:latin typeface="+mn-lt"/>
                          <a:ea typeface="+mn-ea"/>
                          <a:cs typeface="+mn-cs"/>
                        </a:rPr>
                        <a:t>N.</a:t>
                      </a:r>
                      <a:r>
                        <a:rPr lang="it-IT" sz="1350" b="1" i="0" u="none" strike="noStrike" kern="1200" baseline="0">
                          <a:solidFill>
                            <a:schemeClr val="tx1"/>
                          </a:solidFill>
                          <a:effectLst/>
                          <a:latin typeface="+mn-lt"/>
                          <a:ea typeface="+mn-ea"/>
                          <a:cs typeface="+mn-cs"/>
                        </a:rPr>
                        <a:t> il</a:t>
                      </a:r>
                      <a:r>
                        <a:rPr lang="it-IT" sz="1350" b="1" i="0" kern="1200">
                          <a:solidFill>
                            <a:schemeClr val="tx1"/>
                          </a:solidFill>
                          <a:effectLst/>
                          <a:latin typeface="+mn-lt"/>
                          <a:ea typeface="+mn-ea"/>
                          <a:cs typeface="+mn-cs"/>
                        </a:rPr>
                        <a:t> </a:t>
                      </a:r>
                      <a:r>
                        <a:rPr lang="it-IT" sz="1350" b="0" i="0" kern="1200">
                          <a:solidFill>
                            <a:schemeClr val="tx1"/>
                          </a:solidFill>
                          <a:effectLst/>
                          <a:latin typeface="+mn-lt"/>
                          <a:ea typeface="+mn-ea"/>
                          <a:cs typeface="+mn-cs"/>
                        </a:rPr>
                        <a:t>10 novembre 1483, Germania </a:t>
                      </a:r>
                    </a:p>
                    <a:p>
                      <a:r>
                        <a:rPr lang="it-IT" sz="1350" b="1" i="0" kern="1200">
                          <a:solidFill>
                            <a:schemeClr val="tx1"/>
                          </a:solidFill>
                          <a:effectLst/>
                          <a:latin typeface="+mn-lt"/>
                          <a:ea typeface="+mn-ea"/>
                          <a:cs typeface="+mn-cs"/>
                        </a:rPr>
                        <a:t>M. il </a:t>
                      </a:r>
                      <a:r>
                        <a:rPr lang="it-IT" sz="1350" b="0" i="0" kern="1200">
                          <a:solidFill>
                            <a:schemeClr val="tx1"/>
                          </a:solidFill>
                          <a:effectLst/>
                          <a:latin typeface="+mn-lt"/>
                          <a:ea typeface="+mn-ea"/>
                          <a:cs typeface="+mn-cs"/>
                        </a:rPr>
                        <a:t>18 febbraio 1546, Germania</a:t>
                      </a:r>
                      <a:endParaRPr lang="it-IT">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5758833"/>
                  </a:ext>
                </a:extLst>
              </a:tr>
              <a:tr h="370840">
                <a:tc v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200" b="1">
                          <a:solidFill>
                            <a:schemeClr val="tx1"/>
                          </a:solidFill>
                        </a:rPr>
                        <a:t>Periodo storico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a:solidFill>
                            <a:schemeClr val="tx1"/>
                          </a:solidFill>
                        </a:rPr>
                        <a:t>Rinascimento</a:t>
                      </a:r>
                    </a:p>
                  </a:txBody>
                  <a:tcPr>
                    <a:lnL w="12700" cap="flat" cmpd="sng" algn="ctr">
                      <a:solidFill>
                        <a:schemeClr val="tx1"/>
                      </a:solidFill>
                      <a:prstDash val="solid"/>
                      <a:round/>
                      <a:headEnd type="none" w="med" len="med"/>
                      <a:tailEnd type="none" w="med" len="med"/>
                    </a:lnL>
                    <a:lnR w="571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215452"/>
                  </a:ext>
                </a:extLst>
              </a:tr>
              <a:tr h="370840">
                <a:tc>
                  <a:txBody>
                    <a:bodyPr/>
                    <a:lstStyle/>
                    <a:p>
                      <a:r>
                        <a:rPr lang="it-IT" sz="1350" b="1" i="0" kern="1200">
                          <a:solidFill>
                            <a:schemeClr val="tx1"/>
                          </a:solidFill>
                          <a:effectLst/>
                          <a:latin typeface="+mn-lt"/>
                          <a:ea typeface="+mn-ea"/>
                          <a:cs typeface="+mn-cs"/>
                        </a:rPr>
                        <a:t>Martin Luther, </a:t>
                      </a:r>
                      <a:r>
                        <a:rPr lang="it-IT" sz="1350" b="0" i="0" kern="1200">
                          <a:solidFill>
                            <a:schemeClr val="tx1"/>
                          </a:solidFill>
                          <a:effectLst/>
                          <a:latin typeface="+mn-lt"/>
                          <a:ea typeface="+mn-ea"/>
                          <a:cs typeface="+mn-cs"/>
                        </a:rPr>
                        <a:t>in italiano Martin Lutero</a:t>
                      </a:r>
                      <a:endParaRPr lang="it-IT">
                        <a:solidFill>
                          <a:schemeClr val="tx1"/>
                        </a:solidFill>
                      </a:endParaRPr>
                    </a:p>
                  </a:txBody>
                  <a:tcPr>
                    <a:lnL w="571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1">
                          <a:lumMod val="50000"/>
                        </a:schemeClr>
                      </a:solidFill>
                      <a:prstDash val="solid"/>
                      <a:round/>
                      <a:headEnd type="none" w="med" len="med"/>
                      <a:tailEnd type="none" w="med" len="med"/>
                    </a:lnB>
                    <a:noFill/>
                  </a:tcPr>
                </a:tc>
                <a:tc>
                  <a:txBody>
                    <a:bodyPr/>
                    <a:lstStyle/>
                    <a:p>
                      <a:r>
                        <a:rPr lang="it-IT" sz="1200" b="1">
                          <a:solidFill>
                            <a:schemeClr val="tx1"/>
                          </a:solidFill>
                        </a:rPr>
                        <a:t>Ricordato 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1">
                          <a:lumMod val="50000"/>
                        </a:schemeClr>
                      </a:solidFill>
                      <a:prstDash val="solid"/>
                      <a:round/>
                      <a:headEnd type="none" w="med" len="med"/>
                      <a:tailEnd type="none" w="med" len="med"/>
                    </a:lnB>
                    <a:noFill/>
                  </a:tcPr>
                </a:tc>
                <a:tc>
                  <a:txBody>
                    <a:bodyPr/>
                    <a:lstStyle/>
                    <a:p>
                      <a:r>
                        <a:rPr lang="it-IT" sz="1350" b="0" i="0" kern="1200">
                          <a:solidFill>
                            <a:schemeClr val="tx1"/>
                          </a:solidFill>
                          <a:effectLst/>
                          <a:latin typeface="+mn-lt"/>
                          <a:ea typeface="+mn-ea"/>
                          <a:cs typeface="+mn-cs"/>
                        </a:rPr>
                        <a:t>La confessione cristiana basata sulla sua dottrina teologica viene detta luteranesimo</a:t>
                      </a:r>
                      <a:endParaRPr lang="it-IT">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442342658"/>
                  </a:ext>
                </a:extLst>
              </a:tr>
            </a:tbl>
          </a:graphicData>
        </a:graphic>
      </p:graphicFrame>
      <p:pic>
        <p:nvPicPr>
          <p:cNvPr id="41" name="Immagine 40"/>
          <p:cNvPicPr>
            <a:picLocks noChangeAspect="1"/>
          </p:cNvPicPr>
          <p:nvPr/>
        </p:nvPicPr>
        <p:blipFill>
          <a:blip r:embed="rId6"/>
          <a:stretch>
            <a:fillRect/>
          </a:stretch>
        </p:blipFill>
        <p:spPr>
          <a:xfrm>
            <a:off x="115184" y="629099"/>
            <a:ext cx="1543415" cy="1456660"/>
          </a:xfrm>
          <a:prstGeom prst="rect">
            <a:avLst/>
          </a:prstGeom>
        </p:spPr>
      </p:pic>
      <p:sp>
        <p:nvSpPr>
          <p:cNvPr id="3" name="CasellaDiTesto 2"/>
          <p:cNvSpPr txBox="1"/>
          <p:nvPr/>
        </p:nvSpPr>
        <p:spPr>
          <a:xfrm>
            <a:off x="0" y="3065933"/>
            <a:ext cx="6840000" cy="288000"/>
          </a:xfrm>
          <a:prstGeom prst="rect">
            <a:avLst/>
          </a:prstGeom>
          <a:solidFill>
            <a:schemeClr val="bg1">
              <a:lumMod val="50000"/>
            </a:schemeClr>
          </a:solidFill>
        </p:spPr>
        <p:txBody>
          <a:bodyPr wrap="square" rtlCol="0">
            <a:spAutoFit/>
          </a:bodyPr>
          <a:lstStyle/>
          <a:p>
            <a:pPr algn="ctr"/>
            <a:r>
              <a:rPr lang="it-IT">
                <a:solidFill>
                  <a:schemeClr val="bg1"/>
                </a:solidFill>
              </a:rPr>
              <a:t>VIDEO DI RIFERIMENTO</a:t>
            </a:r>
          </a:p>
        </p:txBody>
      </p:sp>
      <p:sp>
        <p:nvSpPr>
          <p:cNvPr id="2" name="CasellaDiTesto 1"/>
          <p:cNvSpPr txBox="1"/>
          <p:nvPr/>
        </p:nvSpPr>
        <p:spPr>
          <a:xfrm>
            <a:off x="2329841" y="49234"/>
            <a:ext cx="1944763" cy="369332"/>
          </a:xfrm>
          <a:prstGeom prst="rect">
            <a:avLst/>
          </a:prstGeom>
          <a:noFill/>
        </p:spPr>
        <p:txBody>
          <a:bodyPr wrap="none" rtlCol="0">
            <a:spAutoFit/>
          </a:bodyPr>
          <a:lstStyle/>
          <a:p>
            <a:r>
              <a:rPr lang="it-IT"/>
              <a:t>Schede di esempio</a:t>
            </a:r>
          </a:p>
        </p:txBody>
      </p:sp>
      <p:sp>
        <p:nvSpPr>
          <p:cNvPr id="6" name="Rettangolo 5"/>
          <p:cNvSpPr/>
          <p:nvPr/>
        </p:nvSpPr>
        <p:spPr>
          <a:xfrm>
            <a:off x="223876" y="3294636"/>
            <a:ext cx="1861599" cy="369332"/>
          </a:xfrm>
          <a:prstGeom prst="rect">
            <a:avLst/>
          </a:prstGeom>
        </p:spPr>
        <p:txBody>
          <a:bodyPr wrap="none">
            <a:spAutoFit/>
          </a:bodyPr>
          <a:lstStyle/>
          <a:p>
            <a:pPr lvl="0" algn="ctr" defTabSz="685800">
              <a:defRPr/>
            </a:pPr>
            <a:r>
              <a:rPr lang="it-IT"/>
              <a:t>Martin Lutero 1/3</a:t>
            </a:r>
          </a:p>
        </p:txBody>
      </p:sp>
      <p:sp>
        <p:nvSpPr>
          <p:cNvPr id="7" name="Rettangolo 6"/>
          <p:cNvSpPr/>
          <p:nvPr/>
        </p:nvSpPr>
        <p:spPr>
          <a:xfrm>
            <a:off x="3844007" y="3301789"/>
            <a:ext cx="1861599" cy="369332"/>
          </a:xfrm>
          <a:prstGeom prst="rect">
            <a:avLst/>
          </a:prstGeom>
        </p:spPr>
        <p:txBody>
          <a:bodyPr wrap="none">
            <a:spAutoFit/>
          </a:bodyPr>
          <a:lstStyle/>
          <a:p>
            <a:pPr lvl="0" algn="ctr" defTabSz="685800">
              <a:defRPr/>
            </a:pPr>
            <a:r>
              <a:rPr lang="it-IT"/>
              <a:t>Martin Lutero 2/3</a:t>
            </a:r>
          </a:p>
        </p:txBody>
      </p:sp>
      <p:sp>
        <p:nvSpPr>
          <p:cNvPr id="8" name="Rettangolo 7"/>
          <p:cNvSpPr/>
          <p:nvPr/>
        </p:nvSpPr>
        <p:spPr>
          <a:xfrm>
            <a:off x="261029" y="6224789"/>
            <a:ext cx="1861599" cy="369332"/>
          </a:xfrm>
          <a:prstGeom prst="rect">
            <a:avLst/>
          </a:prstGeom>
        </p:spPr>
        <p:txBody>
          <a:bodyPr wrap="none">
            <a:spAutoFit/>
          </a:bodyPr>
          <a:lstStyle/>
          <a:p>
            <a:pPr lvl="0" algn="ctr" defTabSz="685800">
              <a:defRPr/>
            </a:pPr>
            <a:r>
              <a:rPr lang="it-IT"/>
              <a:t>Martin Lutero 3/3</a:t>
            </a:r>
          </a:p>
        </p:txBody>
      </p:sp>
      <p:pic>
        <p:nvPicPr>
          <p:cNvPr id="9" name="TLO-t2c9jcY"/>
          <p:cNvPicPr>
            <a:picLocks noRot="1" noChangeAspect="1"/>
          </p:cNvPicPr>
          <p:nvPr>
            <a:videoFile r:link="rId1"/>
          </p:nvPr>
        </p:nvPicPr>
        <p:blipFill>
          <a:blip r:embed="rId7"/>
          <a:stretch>
            <a:fillRect/>
          </a:stretch>
        </p:blipFill>
        <p:spPr>
          <a:xfrm>
            <a:off x="115184" y="3653039"/>
            <a:ext cx="2506807" cy="2571750"/>
          </a:xfrm>
          <a:prstGeom prst="rect">
            <a:avLst/>
          </a:prstGeom>
        </p:spPr>
      </p:pic>
      <p:pic>
        <p:nvPicPr>
          <p:cNvPr id="10" name="Iy1n08_5tWI"/>
          <p:cNvPicPr>
            <a:picLocks noRot="1" noChangeAspect="1"/>
          </p:cNvPicPr>
          <p:nvPr>
            <a:videoFile r:link="rId2"/>
          </p:nvPr>
        </p:nvPicPr>
        <p:blipFill>
          <a:blip r:embed="rId8"/>
          <a:stretch>
            <a:fillRect/>
          </a:stretch>
        </p:blipFill>
        <p:spPr>
          <a:xfrm>
            <a:off x="3420000" y="3671121"/>
            <a:ext cx="2819794" cy="2571750"/>
          </a:xfrm>
          <a:prstGeom prst="rect">
            <a:avLst/>
          </a:prstGeom>
        </p:spPr>
      </p:pic>
      <p:pic>
        <p:nvPicPr>
          <p:cNvPr id="11" name="KfNKt3PrNck"/>
          <p:cNvPicPr>
            <a:picLocks noRot="1" noChangeAspect="1"/>
          </p:cNvPicPr>
          <p:nvPr>
            <a:videoFile r:link="rId3"/>
          </p:nvPr>
        </p:nvPicPr>
        <p:blipFill>
          <a:blip r:embed="rId9"/>
          <a:stretch>
            <a:fillRect/>
          </a:stretch>
        </p:blipFill>
        <p:spPr>
          <a:xfrm>
            <a:off x="89258" y="6672444"/>
            <a:ext cx="2532733" cy="2571750"/>
          </a:xfrm>
          <a:prstGeom prst="rect">
            <a:avLst/>
          </a:prstGeom>
        </p:spPr>
      </p:pic>
      <p:sp>
        <p:nvSpPr>
          <p:cNvPr id="12" name="CasellaDiTesto 11"/>
          <p:cNvSpPr txBox="1"/>
          <p:nvPr/>
        </p:nvSpPr>
        <p:spPr>
          <a:xfrm>
            <a:off x="3285964" y="6526049"/>
            <a:ext cx="3472309" cy="1600438"/>
          </a:xfrm>
          <a:prstGeom prst="rect">
            <a:avLst/>
          </a:prstGeom>
          <a:noFill/>
          <a:ln>
            <a:solidFill>
              <a:schemeClr val="accent1"/>
            </a:solidFill>
          </a:ln>
        </p:spPr>
        <p:txBody>
          <a:bodyPr wrap="square" rtlCol="0">
            <a:spAutoFit/>
          </a:bodyPr>
          <a:lstStyle/>
          <a:p>
            <a:r>
              <a:rPr lang="it-IT" sz="1400"/>
              <a:t>Questi video di esempi</a:t>
            </a:r>
          </a:p>
          <a:p>
            <a:r>
              <a:rPr lang="it-IT" sz="1400"/>
              <a:t>Sono inseriti dirattemente come collegamento a youtube</a:t>
            </a:r>
          </a:p>
          <a:p>
            <a:r>
              <a:rPr lang="it-IT" sz="1400"/>
              <a:t>Quini per vedereli di essere</a:t>
            </a:r>
          </a:p>
          <a:p>
            <a:r>
              <a:rPr lang="it-IT" sz="1400"/>
              <a:t>Collegato a internet,</a:t>
            </a:r>
          </a:p>
          <a:p>
            <a:r>
              <a:rPr lang="it-IT" sz="1400"/>
              <a:t>Per questo è meglio fare una cartella e scaricarli con questo programma gratuito</a:t>
            </a:r>
          </a:p>
        </p:txBody>
      </p:sp>
      <p:pic>
        <p:nvPicPr>
          <p:cNvPr id="13" name="Immagine 12"/>
          <p:cNvPicPr>
            <a:picLocks noChangeAspect="1"/>
          </p:cNvPicPr>
          <p:nvPr/>
        </p:nvPicPr>
        <p:blipFill>
          <a:blip r:embed="rId10"/>
          <a:stretch>
            <a:fillRect/>
          </a:stretch>
        </p:blipFill>
        <p:spPr>
          <a:xfrm>
            <a:off x="4607616" y="8469628"/>
            <a:ext cx="2195979" cy="1383467"/>
          </a:xfrm>
          <a:prstGeom prst="rect">
            <a:avLst/>
          </a:prstGeom>
        </p:spPr>
      </p:pic>
      <p:sp>
        <p:nvSpPr>
          <p:cNvPr id="14" name="Freccia in giù 13"/>
          <p:cNvSpPr/>
          <p:nvPr/>
        </p:nvSpPr>
        <p:spPr>
          <a:xfrm>
            <a:off x="5463273" y="8204200"/>
            <a:ext cx="303795" cy="265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4625469" y="9043309"/>
            <a:ext cx="2160271" cy="369332"/>
          </a:xfrm>
          <a:prstGeom prst="rect">
            <a:avLst/>
          </a:prstGeom>
          <a:noFill/>
        </p:spPr>
        <p:txBody>
          <a:bodyPr wrap="none" rtlCol="0">
            <a:spAutoFit/>
          </a:bodyPr>
          <a:lstStyle/>
          <a:p>
            <a:r>
              <a:rPr lang="it-IT">
                <a:hlinkClick r:id="rId11"/>
              </a:rPr>
              <a:t>4k video downloader</a:t>
            </a:r>
            <a:endParaRPr lang="it-IT"/>
          </a:p>
        </p:txBody>
      </p:sp>
      <p:sp>
        <p:nvSpPr>
          <p:cNvPr id="24" name="CasellaDiTesto 23"/>
          <p:cNvSpPr txBox="1"/>
          <p:nvPr/>
        </p:nvSpPr>
        <p:spPr>
          <a:xfrm>
            <a:off x="0" y="9637651"/>
            <a:ext cx="2999539" cy="215444"/>
          </a:xfrm>
          <a:prstGeom prst="rect">
            <a:avLst/>
          </a:prstGeom>
          <a:noFill/>
        </p:spPr>
        <p:txBody>
          <a:bodyPr wrap="none" rtlCol="0">
            <a:spAutoFit/>
          </a:bodyPr>
          <a:lstStyle/>
          <a:p>
            <a:r>
              <a:rPr lang="it-IT" sz="800"/>
              <a:t>A cura di Vincenzo Riccio, da </a:t>
            </a:r>
            <a:r>
              <a:rPr lang="it-IT" sz="800">
                <a:hlinkClick r:id="rId12"/>
              </a:rPr>
              <a:t>www.fantasiaweb.it</a:t>
            </a:r>
            <a:r>
              <a:rPr lang="it-IT" sz="800"/>
              <a:t>, ricciovi@libero.it</a:t>
            </a:r>
          </a:p>
        </p:txBody>
      </p:sp>
      <p:pic>
        <p:nvPicPr>
          <p:cNvPr id="4" name="Sv6r0hjKz5w"/>
          <p:cNvPicPr>
            <a:picLocks noRot="1" noChangeAspect="1"/>
          </p:cNvPicPr>
          <p:nvPr>
            <a:videoFile r:link="rId4"/>
          </p:nvPr>
        </p:nvPicPr>
        <p:blipFill>
          <a:blip r:embed="rId13"/>
          <a:stretch>
            <a:fillRect/>
          </a:stretch>
        </p:blipFill>
        <p:spPr>
          <a:xfrm>
            <a:off x="3181571" y="6496600"/>
            <a:ext cx="3296652" cy="2571750"/>
          </a:xfrm>
          <a:prstGeom prst="rect">
            <a:avLst/>
          </a:prstGeom>
        </p:spPr>
      </p:pic>
    </p:spTree>
    <p:extLst>
      <p:ext uri="{BB962C8B-B14F-4D97-AF65-F5344CB8AC3E}">
        <p14:creationId xmlns:p14="http://schemas.microsoft.com/office/powerpoint/2010/main" val="326158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magine 40"/>
          <p:cNvPicPr>
            <a:picLocks noChangeAspect="1"/>
          </p:cNvPicPr>
          <p:nvPr/>
        </p:nvPicPr>
        <p:blipFill>
          <a:blip r:embed="rId2"/>
          <a:stretch>
            <a:fillRect/>
          </a:stretch>
        </p:blipFill>
        <p:spPr>
          <a:xfrm>
            <a:off x="83571" y="19821"/>
            <a:ext cx="759267" cy="716589"/>
          </a:xfrm>
          <a:prstGeom prst="rect">
            <a:avLst/>
          </a:prstGeom>
        </p:spPr>
      </p:pic>
      <p:sp>
        <p:nvSpPr>
          <p:cNvPr id="66" name="Rettangolo 65"/>
          <p:cNvSpPr/>
          <p:nvPr/>
        </p:nvSpPr>
        <p:spPr>
          <a:xfrm>
            <a:off x="1753842" y="479940"/>
            <a:ext cx="5051619" cy="9172287"/>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it-IT" sz="1200">
                <a:solidFill>
                  <a:schemeClr val="tx1"/>
                </a:solidFill>
              </a:rPr>
            </a:br>
            <a:endParaRPr lang="it-IT" sz="1200">
              <a:solidFill>
                <a:schemeClr val="tx1"/>
              </a:solidFill>
            </a:endParaRPr>
          </a:p>
        </p:txBody>
      </p:sp>
      <p:sp>
        <p:nvSpPr>
          <p:cNvPr id="69" name="CasellaDiTesto 68"/>
          <p:cNvSpPr txBox="1"/>
          <p:nvPr/>
        </p:nvSpPr>
        <p:spPr>
          <a:xfrm>
            <a:off x="1921318" y="583102"/>
            <a:ext cx="4884143" cy="5447645"/>
          </a:xfrm>
          <a:prstGeom prst="rect">
            <a:avLst/>
          </a:prstGeom>
          <a:noFill/>
        </p:spPr>
        <p:txBody>
          <a:bodyPr wrap="square" rtlCol="0">
            <a:spAutoFit/>
          </a:bodyPr>
          <a:lstStyle/>
          <a:p>
            <a:r>
              <a:rPr lang="it-IT" sz="1200"/>
              <a:t>Martin Lutero, animo imquieto, è alla ricerca della verità spirituale, come raggiungere la perfezione dell’anima nella relazione con Dio, che non capisce come possa punire o premiare le persone in base a quelle che erano le indulgenze elargite dalla Chiesa. È proprio questa avversione al commercio delle indulgenze cha fa entrare in crisi il suo modo di essere cristiano. Divenuto sacerdote, agostiniano, si rega a Roma, qui rimane sconcertato dal lusso e dai custumi del clero, ne esce disgustato.</a:t>
            </a:r>
          </a:p>
          <a:p>
            <a:endParaRPr lang="it-IT" sz="1200"/>
          </a:p>
          <a:p>
            <a:r>
              <a:rPr lang="it-IT" sz="1200"/>
              <a:t>Nel 1517 affigge sul portale della chiesa di Wittemberg  le sue </a:t>
            </a:r>
            <a:r>
              <a:rPr lang="it-IT" sz="1200">
                <a:solidFill>
                  <a:srgbClr val="C00000"/>
                </a:solidFill>
              </a:rPr>
              <a:t>95 tesi</a:t>
            </a:r>
            <a:r>
              <a:rPr lang="it-IT" sz="1200"/>
              <a:t>. Quest'ultime suscitarono enorme scalpore dando inizio ad un processo che in pochi decenni condusse alla fine dell'unità religiosa dell'OCCIDENTE cristiana.</a:t>
            </a:r>
          </a:p>
          <a:p>
            <a:endParaRPr lang="it-IT" sz="1200"/>
          </a:p>
          <a:p>
            <a:r>
              <a:rPr lang="it-IT" sz="1200"/>
              <a:t>Lutero viene chiamato a Roma per essere interrogato,ma non è condannato anche perchè dalla sua parte si schiera il principe Federico di Sassonia. </a:t>
            </a:r>
          </a:p>
          <a:p>
            <a:endParaRPr lang="it-IT" sz="1200"/>
          </a:p>
          <a:p>
            <a:r>
              <a:rPr lang="it-IT" sz="1200"/>
              <a:t>Papa Leone X  scomunica Lutero in quanto si rifiuta di ritrattare le tesi.</a:t>
            </a:r>
          </a:p>
          <a:p>
            <a:endParaRPr lang="it-IT" sz="1200"/>
          </a:p>
          <a:p>
            <a:r>
              <a:rPr lang="it-IT" sz="1200"/>
              <a:t>Interviene anche l’imperatore Carlo V. Lutero tuttavia non ritratta ma rafforza davanti all’imperatore la sua scelta. L’impero lo condanna come eretico.  Per sfuggire alle consgeuenze si nasconde nel castello principe di Sassonia  per 10 mesi, periodo che dedicata allo studio e alla traduzione della bibbia in tesdesco. </a:t>
            </a:r>
          </a:p>
          <a:p>
            <a:endParaRPr lang="it-IT" sz="1200"/>
          </a:p>
          <a:p>
            <a:r>
              <a:rPr lang="it-IT" sz="1200"/>
              <a:t>Si spoglia, diventa laico. Nel 1525 si sposa, ha 6 figli.</a:t>
            </a:r>
          </a:p>
          <a:p>
            <a:endParaRPr lang="it-IT" sz="1200"/>
          </a:p>
          <a:p>
            <a:r>
              <a:rPr lang="it-IT" sz="1200"/>
              <a:t>Muore a Wittenberg nel 1546.</a:t>
            </a:r>
          </a:p>
          <a:p>
            <a:endParaRPr lang="it-IT" sz="1200"/>
          </a:p>
          <a:p>
            <a:endParaRPr lang="it-IT" sz="1200"/>
          </a:p>
        </p:txBody>
      </p:sp>
      <p:sp>
        <p:nvSpPr>
          <p:cNvPr id="90" name="Rettangolo 89"/>
          <p:cNvSpPr/>
          <p:nvPr/>
        </p:nvSpPr>
        <p:spPr>
          <a:xfrm>
            <a:off x="16735" y="823299"/>
            <a:ext cx="1653538" cy="611244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CasellaDiTesto 96"/>
          <p:cNvSpPr txBox="1"/>
          <p:nvPr/>
        </p:nvSpPr>
        <p:spPr>
          <a:xfrm>
            <a:off x="83571" y="680908"/>
            <a:ext cx="1510758" cy="400110"/>
          </a:xfrm>
          <a:prstGeom prst="rect">
            <a:avLst/>
          </a:prstGeom>
          <a:solidFill>
            <a:schemeClr val="bg1"/>
          </a:solidFill>
          <a:ln>
            <a:solidFill>
              <a:schemeClr val="tx1"/>
            </a:solidFill>
          </a:ln>
        </p:spPr>
        <p:txBody>
          <a:bodyPr wrap="square" rtlCol="0">
            <a:spAutoFit/>
          </a:bodyPr>
          <a:lstStyle/>
          <a:p>
            <a:pPr algn="ctr"/>
            <a:r>
              <a:rPr lang="it-IT" sz="1000"/>
              <a:t>Personaggi o eventi di riferimento</a:t>
            </a:r>
          </a:p>
        </p:txBody>
      </p:sp>
      <p:pic>
        <p:nvPicPr>
          <p:cNvPr id="103" name="Immagine 102"/>
          <p:cNvPicPr>
            <a:picLocks noChangeAspect="1"/>
          </p:cNvPicPr>
          <p:nvPr/>
        </p:nvPicPr>
        <p:blipFill>
          <a:blip r:embed="rId3"/>
          <a:stretch>
            <a:fillRect/>
          </a:stretch>
        </p:blipFill>
        <p:spPr>
          <a:xfrm>
            <a:off x="83449" y="1268673"/>
            <a:ext cx="657064" cy="814900"/>
          </a:xfrm>
          <a:prstGeom prst="rect">
            <a:avLst/>
          </a:prstGeom>
        </p:spPr>
      </p:pic>
      <p:sp>
        <p:nvSpPr>
          <p:cNvPr id="111" name="CasellaDiTesto 110"/>
          <p:cNvSpPr txBox="1"/>
          <p:nvPr/>
        </p:nvSpPr>
        <p:spPr>
          <a:xfrm>
            <a:off x="793564" y="1234935"/>
            <a:ext cx="857953" cy="954107"/>
          </a:xfrm>
          <a:prstGeom prst="rect">
            <a:avLst/>
          </a:prstGeom>
          <a:noFill/>
        </p:spPr>
        <p:txBody>
          <a:bodyPr wrap="square" rtlCol="0">
            <a:spAutoFit/>
          </a:bodyPr>
          <a:lstStyle/>
          <a:p>
            <a:r>
              <a:rPr lang="it-IT" sz="800"/>
              <a:t>Papa Giulio II, della Rovere</a:t>
            </a:r>
          </a:p>
          <a:p>
            <a:r>
              <a:rPr lang="it-IT" sz="800"/>
              <a:t>Pontificato 1503 - 1553,</a:t>
            </a:r>
          </a:p>
          <a:p>
            <a:r>
              <a:rPr lang="it-IT" sz="800"/>
              <a:t>Il papa «Guerriero» papa terribile»</a:t>
            </a:r>
          </a:p>
        </p:txBody>
      </p:sp>
      <p:pic>
        <p:nvPicPr>
          <p:cNvPr id="139" name="Immagine 138"/>
          <p:cNvPicPr>
            <a:picLocks noChangeAspect="1"/>
          </p:cNvPicPr>
          <p:nvPr/>
        </p:nvPicPr>
        <p:blipFill>
          <a:blip r:embed="rId4"/>
          <a:stretch>
            <a:fillRect/>
          </a:stretch>
        </p:blipFill>
        <p:spPr>
          <a:xfrm>
            <a:off x="33956" y="2319648"/>
            <a:ext cx="666379" cy="903043"/>
          </a:xfrm>
          <a:prstGeom prst="rect">
            <a:avLst/>
          </a:prstGeom>
        </p:spPr>
      </p:pic>
      <p:sp>
        <p:nvSpPr>
          <p:cNvPr id="140" name="CasellaDiTesto 139"/>
          <p:cNvSpPr txBox="1"/>
          <p:nvPr/>
        </p:nvSpPr>
        <p:spPr>
          <a:xfrm>
            <a:off x="764605" y="2315043"/>
            <a:ext cx="953203" cy="1200329"/>
          </a:xfrm>
          <a:prstGeom prst="rect">
            <a:avLst/>
          </a:prstGeom>
          <a:noFill/>
        </p:spPr>
        <p:txBody>
          <a:bodyPr wrap="square" rtlCol="0">
            <a:spAutoFit/>
          </a:bodyPr>
          <a:lstStyle/>
          <a:p>
            <a:r>
              <a:rPr lang="it-IT" sz="800"/>
              <a:t>Carlo V Imperatore del Sacro Romano Impero1500-1558.</a:t>
            </a:r>
          </a:p>
          <a:p>
            <a:r>
              <a:rPr lang="it-IT" sz="800"/>
              <a:t>(I come re di Spagna, </a:t>
            </a:r>
          </a:p>
          <a:p>
            <a:r>
              <a:rPr lang="it-IT" sz="800"/>
              <a:t>II d’ Ungheria e IV di Napoli).</a:t>
            </a:r>
          </a:p>
          <a:p>
            <a:r>
              <a:rPr lang="it-IT" sz="800"/>
              <a:t>Il re pigliatutto.</a:t>
            </a:r>
          </a:p>
        </p:txBody>
      </p:sp>
      <p:pic>
        <p:nvPicPr>
          <p:cNvPr id="141" name="Immagine 140"/>
          <p:cNvPicPr>
            <a:picLocks noChangeAspect="1"/>
          </p:cNvPicPr>
          <p:nvPr/>
        </p:nvPicPr>
        <p:blipFill>
          <a:blip r:embed="rId5"/>
          <a:stretch>
            <a:fillRect/>
          </a:stretch>
        </p:blipFill>
        <p:spPr>
          <a:xfrm flipH="1">
            <a:off x="58385" y="3633481"/>
            <a:ext cx="650317" cy="798590"/>
          </a:xfrm>
          <a:prstGeom prst="rect">
            <a:avLst/>
          </a:prstGeom>
        </p:spPr>
      </p:pic>
      <p:sp>
        <p:nvSpPr>
          <p:cNvPr id="142" name="CasellaDiTesto 141"/>
          <p:cNvSpPr txBox="1"/>
          <p:nvPr/>
        </p:nvSpPr>
        <p:spPr>
          <a:xfrm>
            <a:off x="708702" y="3657763"/>
            <a:ext cx="953203" cy="830997"/>
          </a:xfrm>
          <a:prstGeom prst="rect">
            <a:avLst/>
          </a:prstGeom>
          <a:noFill/>
        </p:spPr>
        <p:txBody>
          <a:bodyPr wrap="square" rtlCol="0">
            <a:spAutoFit/>
          </a:bodyPr>
          <a:lstStyle/>
          <a:p>
            <a:r>
              <a:rPr lang="it-IT" sz="800"/>
              <a:t>Papa Leone X,</a:t>
            </a:r>
          </a:p>
          <a:p>
            <a:r>
              <a:rPr lang="it-IT" sz="800"/>
              <a:t>Dei Medici.</a:t>
            </a:r>
          </a:p>
          <a:p>
            <a:r>
              <a:rPr lang="it-IT" sz="800"/>
              <a:t>Succese a Giulio II,</a:t>
            </a:r>
          </a:p>
          <a:p>
            <a:r>
              <a:rPr lang="it-IT" sz="800"/>
              <a:t>Pontificato 1513- 1521.</a:t>
            </a:r>
          </a:p>
          <a:p>
            <a:r>
              <a:rPr lang="it-IT" sz="800"/>
              <a:t>Scomunica Lutero</a:t>
            </a:r>
          </a:p>
        </p:txBody>
      </p:sp>
      <p:sp>
        <p:nvSpPr>
          <p:cNvPr id="143" name="CasellaDiTesto 142"/>
          <p:cNvSpPr txBox="1"/>
          <p:nvPr/>
        </p:nvSpPr>
        <p:spPr>
          <a:xfrm>
            <a:off x="58385" y="4655842"/>
            <a:ext cx="1447557" cy="707886"/>
          </a:xfrm>
          <a:prstGeom prst="rect">
            <a:avLst/>
          </a:prstGeom>
          <a:noFill/>
        </p:spPr>
        <p:txBody>
          <a:bodyPr wrap="square" rtlCol="0">
            <a:spAutoFit/>
          </a:bodyPr>
          <a:lstStyle/>
          <a:p>
            <a:r>
              <a:rPr lang="it-IT" sz="800" b="1"/>
              <a:t>Guerra dei contadini </a:t>
            </a:r>
            <a:r>
              <a:rPr lang="it-IT" sz="800"/>
              <a:t>1524-1526, contro la chiesa e contro la miseria e i privilegi.</a:t>
            </a:r>
          </a:p>
          <a:p>
            <a:r>
              <a:rPr lang="it-IT" sz="800"/>
              <a:t>Lutero di schiera con i principi.</a:t>
            </a:r>
          </a:p>
        </p:txBody>
      </p:sp>
      <p:graphicFrame>
        <p:nvGraphicFramePr>
          <p:cNvPr id="2" name="Tabella 1"/>
          <p:cNvGraphicFramePr>
            <a:graphicFrameLocks noGrp="1"/>
          </p:cNvGraphicFramePr>
          <p:nvPr>
            <p:extLst>
              <p:ext uri="{D42A27DB-BD31-4B8C-83A1-F6EECF244321}">
                <p14:modId xmlns:p14="http://schemas.microsoft.com/office/powerpoint/2010/main" val="92819626"/>
              </p:ext>
            </p:extLst>
          </p:nvPr>
        </p:nvGraphicFramePr>
        <p:xfrm>
          <a:off x="898497" y="22080"/>
          <a:ext cx="5932312" cy="378714"/>
        </p:xfrm>
        <a:graphic>
          <a:graphicData uri="http://schemas.openxmlformats.org/drawingml/2006/table">
            <a:tbl>
              <a:tblPr firstRow="1" bandRow="1">
                <a:tableStyleId>{5C22544A-7EE6-4342-B048-85BDC9FD1C3A}</a:tableStyleId>
              </a:tblPr>
              <a:tblGrid>
                <a:gridCol w="1417983">
                  <a:extLst>
                    <a:ext uri="{9D8B030D-6E8A-4147-A177-3AD203B41FA5}">
                      <a16:colId xmlns:a16="http://schemas.microsoft.com/office/drawing/2014/main" val="2396817500"/>
                    </a:ext>
                  </a:extLst>
                </a:gridCol>
                <a:gridCol w="3039291">
                  <a:extLst>
                    <a:ext uri="{9D8B030D-6E8A-4147-A177-3AD203B41FA5}">
                      <a16:colId xmlns:a16="http://schemas.microsoft.com/office/drawing/2014/main" val="2512305845"/>
                    </a:ext>
                  </a:extLst>
                </a:gridCol>
                <a:gridCol w="915251">
                  <a:extLst>
                    <a:ext uri="{9D8B030D-6E8A-4147-A177-3AD203B41FA5}">
                      <a16:colId xmlns:a16="http://schemas.microsoft.com/office/drawing/2014/main" val="2901068615"/>
                    </a:ext>
                  </a:extLst>
                </a:gridCol>
                <a:gridCol w="559787">
                  <a:extLst>
                    <a:ext uri="{9D8B030D-6E8A-4147-A177-3AD203B41FA5}">
                      <a16:colId xmlns:a16="http://schemas.microsoft.com/office/drawing/2014/main" val="2088136198"/>
                    </a:ext>
                  </a:extLst>
                </a:gridCol>
              </a:tblGrid>
              <a:tr h="378714">
                <a:tc>
                  <a:txBody>
                    <a:bodyPr/>
                    <a:lstStyle/>
                    <a:p>
                      <a:r>
                        <a:rPr lang="it-IT" sz="1400" b="1" i="0" kern="1200">
                          <a:solidFill>
                            <a:schemeClr val="tx1"/>
                          </a:solidFill>
                          <a:effectLst/>
                          <a:latin typeface="+mn-lt"/>
                          <a:ea typeface="+mn-ea"/>
                          <a:cs typeface="+mn-cs"/>
                        </a:rPr>
                        <a:t>Martin Luther</a:t>
                      </a:r>
                      <a:endParaRPr lang="it-IT" sz="14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lang="it-IT" sz="1400">
                          <a:solidFill>
                            <a:schemeClr val="tx1"/>
                          </a:solidFill>
                        </a:rPr>
                        <a:t>Riassunto</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it-IT" sz="1400">
                          <a:solidFill>
                            <a:schemeClr val="tx1"/>
                          </a:solidFill>
                        </a:rPr>
                        <a:t>Scheda 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it-IT" sz="1400">
                          <a:solidFill>
                            <a:schemeClr val="tx1"/>
                          </a:solidFill>
                        </a:rPr>
                        <a:t>2</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7297566"/>
                  </a:ext>
                </a:extLst>
              </a:tr>
            </a:tbl>
          </a:graphicData>
        </a:graphic>
      </p:graphicFrame>
      <p:sp>
        <p:nvSpPr>
          <p:cNvPr id="17" name="CasellaDiTesto 16"/>
          <p:cNvSpPr txBox="1"/>
          <p:nvPr/>
        </p:nvSpPr>
        <p:spPr>
          <a:xfrm>
            <a:off x="0" y="9672991"/>
            <a:ext cx="2999539" cy="215444"/>
          </a:xfrm>
          <a:prstGeom prst="rect">
            <a:avLst/>
          </a:prstGeom>
          <a:noFill/>
        </p:spPr>
        <p:txBody>
          <a:bodyPr wrap="none" rtlCol="0">
            <a:spAutoFit/>
          </a:bodyPr>
          <a:lstStyle/>
          <a:p>
            <a:r>
              <a:rPr lang="it-IT" sz="800"/>
              <a:t>A cura di Vincenzo Riccio, da </a:t>
            </a:r>
            <a:r>
              <a:rPr lang="it-IT" sz="800">
                <a:hlinkClick r:id="rId6"/>
              </a:rPr>
              <a:t>www.fantasiaweb.it</a:t>
            </a:r>
            <a:r>
              <a:rPr lang="it-IT" sz="800"/>
              <a:t>, ricciovi@libero.it</a:t>
            </a:r>
          </a:p>
        </p:txBody>
      </p:sp>
    </p:spTree>
    <p:extLst>
      <p:ext uri="{BB962C8B-B14F-4D97-AF65-F5344CB8AC3E}">
        <p14:creationId xmlns:p14="http://schemas.microsoft.com/office/powerpoint/2010/main" val="29358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6155" y="0"/>
            <a:ext cx="569572" cy="537557"/>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205550068"/>
              </p:ext>
            </p:extLst>
          </p:nvPr>
        </p:nvGraphicFramePr>
        <p:xfrm>
          <a:off x="838198" y="166717"/>
          <a:ext cx="6019802" cy="304800"/>
        </p:xfrm>
        <a:graphic>
          <a:graphicData uri="http://schemas.openxmlformats.org/drawingml/2006/table">
            <a:tbl>
              <a:tblPr firstRow="1" bandRow="1">
                <a:tableStyleId>{5C22544A-7EE6-4342-B048-85BDC9FD1C3A}</a:tableStyleId>
              </a:tblPr>
              <a:tblGrid>
                <a:gridCol w="1203421">
                  <a:extLst>
                    <a:ext uri="{9D8B030D-6E8A-4147-A177-3AD203B41FA5}">
                      <a16:colId xmlns:a16="http://schemas.microsoft.com/office/drawing/2014/main" val="2843349600"/>
                    </a:ext>
                  </a:extLst>
                </a:gridCol>
                <a:gridCol w="2769786">
                  <a:extLst>
                    <a:ext uri="{9D8B030D-6E8A-4147-A177-3AD203B41FA5}">
                      <a16:colId xmlns:a16="http://schemas.microsoft.com/office/drawing/2014/main" val="689327824"/>
                    </a:ext>
                  </a:extLst>
                </a:gridCol>
                <a:gridCol w="1310721">
                  <a:extLst>
                    <a:ext uri="{9D8B030D-6E8A-4147-A177-3AD203B41FA5}">
                      <a16:colId xmlns:a16="http://schemas.microsoft.com/office/drawing/2014/main" val="969862945"/>
                    </a:ext>
                  </a:extLst>
                </a:gridCol>
                <a:gridCol w="735874">
                  <a:extLst>
                    <a:ext uri="{9D8B030D-6E8A-4147-A177-3AD203B41FA5}">
                      <a16:colId xmlns:a16="http://schemas.microsoft.com/office/drawing/2014/main" val="2267639785"/>
                    </a:ext>
                  </a:extLst>
                </a:gridCol>
              </a:tblGrid>
              <a:tr h="2512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200" b="1" i="0" kern="1200">
                          <a:solidFill>
                            <a:schemeClr val="tx1"/>
                          </a:solidFill>
                          <a:effectLst/>
                          <a:latin typeface="+mn-lt"/>
                          <a:ea typeface="+mn-ea"/>
                          <a:cs typeface="+mn-cs"/>
                        </a:rPr>
                        <a:t>Martin Luther</a:t>
                      </a:r>
                      <a:endParaRPr lang="it-IT"/>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lang="it-IT" sz="1400">
                          <a:solidFill>
                            <a:schemeClr val="tx1"/>
                          </a:solidFill>
                        </a:rPr>
                        <a:t>Mappa mentale</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it-IT">
                          <a:solidFill>
                            <a:schemeClr val="tx1"/>
                          </a:solidFill>
                        </a:rPr>
                        <a:t>SCHEDA</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lang="it-IT">
                          <a:solidFill>
                            <a:schemeClr val="tx1"/>
                          </a:solidFill>
                        </a:rPr>
                        <a:t>3</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04675203"/>
                  </a:ext>
                </a:extLst>
              </a:tr>
            </a:tbl>
          </a:graphicData>
        </a:graphic>
      </p:graphicFrame>
      <p:pic>
        <p:nvPicPr>
          <p:cNvPr id="9" name="Immagine 8"/>
          <p:cNvPicPr>
            <a:picLocks noChangeAspect="1"/>
          </p:cNvPicPr>
          <p:nvPr/>
        </p:nvPicPr>
        <p:blipFill>
          <a:blip r:embed="rId3"/>
          <a:stretch>
            <a:fillRect/>
          </a:stretch>
        </p:blipFill>
        <p:spPr>
          <a:xfrm>
            <a:off x="66155" y="2046050"/>
            <a:ext cx="6858000" cy="6488350"/>
          </a:xfrm>
          <a:prstGeom prst="rect">
            <a:avLst/>
          </a:prstGeom>
        </p:spPr>
      </p:pic>
      <p:sp>
        <p:nvSpPr>
          <p:cNvPr id="10" name="CasellaDiTesto 9"/>
          <p:cNvSpPr txBox="1"/>
          <p:nvPr/>
        </p:nvSpPr>
        <p:spPr>
          <a:xfrm>
            <a:off x="1188582" y="745118"/>
            <a:ext cx="4682885" cy="646331"/>
          </a:xfrm>
          <a:prstGeom prst="rect">
            <a:avLst/>
          </a:prstGeom>
          <a:noFill/>
        </p:spPr>
        <p:txBody>
          <a:bodyPr wrap="none" rtlCol="0">
            <a:spAutoFit/>
          </a:bodyPr>
          <a:lstStyle/>
          <a:p>
            <a:r>
              <a:rPr lang="it-IT"/>
              <a:t>Qui va costruita un mappa mentale riepilogativa</a:t>
            </a:r>
          </a:p>
          <a:p>
            <a:r>
              <a:rPr lang="it-IT"/>
              <a:t>Usando il programma mand manager</a:t>
            </a:r>
          </a:p>
        </p:txBody>
      </p:sp>
      <p:sp>
        <p:nvSpPr>
          <p:cNvPr id="11" name="CasellaDiTesto 10"/>
          <p:cNvSpPr txBox="1"/>
          <p:nvPr/>
        </p:nvSpPr>
        <p:spPr>
          <a:xfrm>
            <a:off x="0" y="9672991"/>
            <a:ext cx="2999539" cy="215444"/>
          </a:xfrm>
          <a:prstGeom prst="rect">
            <a:avLst/>
          </a:prstGeom>
          <a:noFill/>
        </p:spPr>
        <p:txBody>
          <a:bodyPr wrap="none" rtlCol="0">
            <a:spAutoFit/>
          </a:bodyPr>
          <a:lstStyle/>
          <a:p>
            <a:r>
              <a:rPr lang="it-IT" sz="800"/>
              <a:t>A cura di Vincenzo Riccio, da </a:t>
            </a:r>
            <a:r>
              <a:rPr lang="it-IT" sz="800">
                <a:hlinkClick r:id="rId4"/>
              </a:rPr>
              <a:t>www.fantasiaweb.it</a:t>
            </a:r>
            <a:r>
              <a:rPr lang="it-IT" sz="800"/>
              <a:t>, ricciovi@libero.it</a:t>
            </a:r>
          </a:p>
        </p:txBody>
      </p:sp>
    </p:spTree>
    <p:extLst>
      <p:ext uri="{BB962C8B-B14F-4D97-AF65-F5344CB8AC3E}">
        <p14:creationId xmlns:p14="http://schemas.microsoft.com/office/powerpoint/2010/main" val="302523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ella 39"/>
          <p:cNvGraphicFramePr>
            <a:graphicFrameLocks noGrp="1"/>
          </p:cNvGraphicFramePr>
          <p:nvPr>
            <p:extLst>
              <p:ext uri="{D42A27DB-BD31-4B8C-83A1-F6EECF244321}">
                <p14:modId xmlns:p14="http://schemas.microsoft.com/office/powerpoint/2010/main" val="1383891934"/>
              </p:ext>
            </p:extLst>
          </p:nvPr>
        </p:nvGraphicFramePr>
        <p:xfrm>
          <a:off x="13975" y="19821"/>
          <a:ext cx="6840000" cy="2364518"/>
        </p:xfrm>
        <a:graphic>
          <a:graphicData uri="http://schemas.openxmlformats.org/drawingml/2006/table">
            <a:tbl>
              <a:tblPr firstRow="1" bandRow="1">
                <a:tableStyleId>{5C22544A-7EE6-4342-B048-85BDC9FD1C3A}</a:tableStyleId>
              </a:tblPr>
              <a:tblGrid>
                <a:gridCol w="1630675">
                  <a:extLst>
                    <a:ext uri="{9D8B030D-6E8A-4147-A177-3AD203B41FA5}">
                      <a16:colId xmlns:a16="http://schemas.microsoft.com/office/drawing/2014/main" val="642204734"/>
                    </a:ext>
                  </a:extLst>
                </a:gridCol>
                <a:gridCol w="1263650">
                  <a:extLst>
                    <a:ext uri="{9D8B030D-6E8A-4147-A177-3AD203B41FA5}">
                      <a16:colId xmlns:a16="http://schemas.microsoft.com/office/drawing/2014/main" val="3371570291"/>
                    </a:ext>
                  </a:extLst>
                </a:gridCol>
                <a:gridCol w="3945675">
                  <a:extLst>
                    <a:ext uri="{9D8B030D-6E8A-4147-A177-3AD203B41FA5}">
                      <a16:colId xmlns:a16="http://schemas.microsoft.com/office/drawing/2014/main" val="685687365"/>
                    </a:ext>
                  </a:extLst>
                </a:gridCol>
              </a:tblGrid>
              <a:tr h="714012">
                <a:tc rowSpan="3">
                  <a:txBody>
                    <a:bodyPr/>
                    <a:lstStyle/>
                    <a:p>
                      <a:endParaRPr lang="it-IT">
                        <a:solidFill>
                          <a:schemeClr val="tx1"/>
                        </a:solidFill>
                      </a:endParaRPr>
                    </a:p>
                  </a:txBody>
                  <a:tcPr>
                    <a:lnL w="571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000" b="1">
                          <a:solidFill>
                            <a:schemeClr val="tx1"/>
                          </a:solidFill>
                        </a:rPr>
                        <a:t>Presentazione</a:t>
                      </a:r>
                      <a:r>
                        <a:rPr lang="it-IT" sz="1000" b="1" baseline="0">
                          <a:solidFill>
                            <a:schemeClr val="tx1"/>
                          </a:solidFill>
                        </a:rPr>
                        <a:t> in breve dell’argomento</a:t>
                      </a:r>
                    </a:p>
                    <a:p>
                      <a:r>
                        <a:rPr lang="it-IT" sz="1000" b="1" baseline="0">
                          <a:solidFill>
                            <a:schemeClr val="tx1"/>
                          </a:solidFill>
                        </a:rPr>
                        <a:t>o del personaggio</a:t>
                      </a:r>
                      <a:endParaRPr lang="it-IT" sz="1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sz="1000" b="1">
                        <a:solidFill>
                          <a:srgbClr val="C00000"/>
                        </a:solidFill>
                      </a:endParaRPr>
                    </a:p>
                  </a:txBody>
                  <a:tcPr>
                    <a:lnL w="12700" cap="flat" cmpd="sng" algn="ctr">
                      <a:solidFill>
                        <a:schemeClr val="tx1"/>
                      </a:solidFill>
                      <a:prstDash val="solid"/>
                      <a:round/>
                      <a:headEnd type="none" w="med" len="med"/>
                      <a:tailEnd type="none" w="med" len="med"/>
                    </a:lnL>
                    <a:lnR w="57150" cap="flat" cmpd="sng" algn="ctr">
                      <a:solidFill>
                        <a:schemeClr val="bg1">
                          <a:lumMod val="50000"/>
                        </a:schemeClr>
                      </a:solidFill>
                      <a:prstDash val="solid"/>
                      <a:round/>
                      <a:headEnd type="none" w="med" len="med"/>
                      <a:tailEnd type="none" w="med" len="med"/>
                    </a:lnR>
                    <a:lnT w="571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507462"/>
                  </a:ext>
                </a:extLst>
              </a:tr>
              <a:tr h="377702">
                <a:tc v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000" b="1">
                          <a:solidFill>
                            <a:schemeClr val="tx1"/>
                          </a:solidFill>
                        </a:rPr>
                        <a:t>Date di</a:t>
                      </a:r>
                      <a:r>
                        <a:rPr lang="it-IT" sz="1000" b="1" baseline="0">
                          <a:solidFill>
                            <a:schemeClr val="tx1"/>
                          </a:solidFill>
                        </a:rPr>
                        <a:t> riferimento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sz="100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5758833"/>
                  </a:ext>
                </a:extLst>
              </a:tr>
              <a:tr h="558792">
                <a:tc v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000" b="1">
                          <a:solidFill>
                            <a:schemeClr val="tx1"/>
                          </a:solidFill>
                        </a:rPr>
                        <a:t>In quale periodo storico si volge l’avvenimento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sz="100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215452"/>
                  </a:ext>
                </a:extLst>
              </a:tr>
              <a:tr h="714012">
                <a:tc>
                  <a:txBody>
                    <a:bodyPr/>
                    <a:lstStyle/>
                    <a:p>
                      <a:endParaRPr lang="it-IT">
                        <a:solidFill>
                          <a:schemeClr val="tx1"/>
                        </a:solidFill>
                      </a:endParaRPr>
                    </a:p>
                  </a:txBody>
                  <a:tcPr>
                    <a:lnL w="571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1">
                          <a:lumMod val="50000"/>
                        </a:schemeClr>
                      </a:solidFill>
                      <a:prstDash val="solid"/>
                      <a:round/>
                      <a:headEnd type="none" w="med" len="med"/>
                      <a:tailEnd type="none" w="med" len="med"/>
                    </a:lnB>
                    <a:noFill/>
                  </a:tcPr>
                </a:tc>
                <a:tc>
                  <a:txBody>
                    <a:bodyPr/>
                    <a:lstStyle/>
                    <a:p>
                      <a:r>
                        <a:rPr lang="it-IT" sz="1000" b="1">
                          <a:solidFill>
                            <a:schemeClr val="tx1"/>
                          </a:solidFill>
                        </a:rPr>
                        <a:t>Motivo</a:t>
                      </a:r>
                      <a:r>
                        <a:rPr lang="it-IT" sz="1000" b="1" baseline="0">
                          <a:solidFill>
                            <a:schemeClr val="tx1"/>
                          </a:solidFill>
                        </a:rPr>
                        <a:t> per cui è ricordato l’avvenimento o il personaggio</a:t>
                      </a:r>
                      <a:endParaRPr lang="it-IT" sz="1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1">
                          <a:lumMod val="50000"/>
                        </a:schemeClr>
                      </a:solidFill>
                      <a:prstDash val="solid"/>
                      <a:round/>
                      <a:headEnd type="none" w="med" len="med"/>
                      <a:tailEnd type="none" w="med" len="med"/>
                    </a:lnB>
                    <a:noFill/>
                  </a:tcPr>
                </a:tc>
                <a:tc>
                  <a:txBody>
                    <a:bodyPr/>
                    <a:lstStyle/>
                    <a:p>
                      <a:endParaRPr lang="it-IT" sz="100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442342658"/>
                  </a:ext>
                </a:extLst>
              </a:tr>
            </a:tbl>
          </a:graphicData>
        </a:graphic>
      </p:graphicFrame>
      <p:sp>
        <p:nvSpPr>
          <p:cNvPr id="2" name="CasellaDiTesto 1"/>
          <p:cNvSpPr txBox="1"/>
          <p:nvPr/>
        </p:nvSpPr>
        <p:spPr>
          <a:xfrm>
            <a:off x="229875" y="670300"/>
            <a:ext cx="1109975" cy="707886"/>
          </a:xfrm>
          <a:prstGeom prst="rect">
            <a:avLst/>
          </a:prstGeom>
          <a:noFill/>
        </p:spPr>
        <p:txBody>
          <a:bodyPr wrap="square" rtlCol="0">
            <a:spAutoFit/>
          </a:bodyPr>
          <a:lstStyle/>
          <a:p>
            <a:r>
              <a:rPr lang="it-IT" sz="1000"/>
              <a:t>Qui inserisci la foto</a:t>
            </a:r>
          </a:p>
          <a:p>
            <a:r>
              <a:rPr lang="it-IT" sz="1000"/>
              <a:t>Dall’argomento o del personaggio</a:t>
            </a:r>
          </a:p>
        </p:txBody>
      </p:sp>
      <p:sp>
        <p:nvSpPr>
          <p:cNvPr id="5" name="Rettangolo 4"/>
          <p:cNvSpPr/>
          <p:nvPr/>
        </p:nvSpPr>
        <p:spPr>
          <a:xfrm>
            <a:off x="93342" y="1488518"/>
            <a:ext cx="1484513" cy="28359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a:solidFill>
                  <a:schemeClr val="tx1"/>
                </a:solidFill>
              </a:rPr>
              <a:t>Nome avvenimento o personaggio</a:t>
            </a:r>
          </a:p>
        </p:txBody>
      </p:sp>
      <p:sp>
        <p:nvSpPr>
          <p:cNvPr id="14" name="CasellaDiTesto 13"/>
          <p:cNvSpPr txBox="1"/>
          <p:nvPr/>
        </p:nvSpPr>
        <p:spPr>
          <a:xfrm>
            <a:off x="-3833" y="2496666"/>
            <a:ext cx="6840000" cy="477054"/>
          </a:xfrm>
          <a:prstGeom prst="rect">
            <a:avLst/>
          </a:prstGeom>
          <a:solidFill>
            <a:schemeClr val="bg1">
              <a:lumMod val="50000"/>
            </a:schemeClr>
          </a:solidFill>
        </p:spPr>
        <p:txBody>
          <a:bodyPr wrap="square" rtlCol="0">
            <a:spAutoFit/>
          </a:bodyPr>
          <a:lstStyle/>
          <a:p>
            <a:pPr algn="ctr"/>
            <a:r>
              <a:rPr lang="it-IT" sz="1400">
                <a:solidFill>
                  <a:schemeClr val="bg1"/>
                </a:solidFill>
              </a:rPr>
              <a:t>INSERIRE I VIDEO DI RIFERIMENTO</a:t>
            </a:r>
          </a:p>
          <a:p>
            <a:pPr algn="ctr"/>
            <a:r>
              <a:rPr lang="it-IT" sz="1100">
                <a:solidFill>
                  <a:schemeClr val="bg1"/>
                </a:solidFill>
              </a:rPr>
              <a:t> (incollare l’immagine del video e collegaci il link al video inserito nella cartella dei video.)</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180" y="2527011"/>
            <a:ext cx="397795" cy="397795"/>
          </a:xfrm>
          <a:prstGeom prst="rect">
            <a:avLst/>
          </a:prstGeom>
        </p:spPr>
      </p:pic>
      <p:sp>
        <p:nvSpPr>
          <p:cNvPr id="3" name="Rettangolo 2"/>
          <p:cNvSpPr/>
          <p:nvPr/>
        </p:nvSpPr>
        <p:spPr>
          <a:xfrm>
            <a:off x="239772" y="3156557"/>
            <a:ext cx="2880000" cy="288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3707704" y="3156557"/>
            <a:ext cx="2880000" cy="288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39772" y="6452990"/>
            <a:ext cx="2880000" cy="288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3685077" y="6452990"/>
            <a:ext cx="2880000" cy="2880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47853" y="5931702"/>
            <a:ext cx="1667444" cy="369332"/>
          </a:xfrm>
          <a:prstGeom prst="rect">
            <a:avLst/>
          </a:prstGeom>
          <a:noFill/>
        </p:spPr>
        <p:txBody>
          <a:bodyPr wrap="none" rtlCol="0">
            <a:spAutoFit/>
          </a:bodyPr>
          <a:lstStyle/>
          <a:p>
            <a:r>
              <a:rPr lang="it-IT"/>
              <a:t>Nome del video</a:t>
            </a:r>
          </a:p>
        </p:txBody>
      </p:sp>
      <p:sp>
        <p:nvSpPr>
          <p:cNvPr id="15" name="CasellaDiTesto 14"/>
          <p:cNvSpPr txBox="1"/>
          <p:nvPr/>
        </p:nvSpPr>
        <p:spPr>
          <a:xfrm>
            <a:off x="3685077" y="5985606"/>
            <a:ext cx="1667444" cy="369332"/>
          </a:xfrm>
          <a:prstGeom prst="rect">
            <a:avLst/>
          </a:prstGeom>
          <a:noFill/>
        </p:spPr>
        <p:txBody>
          <a:bodyPr wrap="none" rtlCol="0">
            <a:spAutoFit/>
          </a:bodyPr>
          <a:lstStyle/>
          <a:p>
            <a:r>
              <a:rPr lang="it-IT"/>
              <a:t>Nome del video</a:t>
            </a:r>
          </a:p>
        </p:txBody>
      </p:sp>
      <p:sp>
        <p:nvSpPr>
          <p:cNvPr id="16" name="CasellaDiTesto 15"/>
          <p:cNvSpPr txBox="1"/>
          <p:nvPr/>
        </p:nvSpPr>
        <p:spPr>
          <a:xfrm>
            <a:off x="147853" y="9327392"/>
            <a:ext cx="1667444" cy="369332"/>
          </a:xfrm>
          <a:prstGeom prst="rect">
            <a:avLst/>
          </a:prstGeom>
          <a:noFill/>
        </p:spPr>
        <p:txBody>
          <a:bodyPr wrap="none" rtlCol="0">
            <a:spAutoFit/>
          </a:bodyPr>
          <a:lstStyle/>
          <a:p>
            <a:r>
              <a:rPr lang="it-IT"/>
              <a:t>Nome del video</a:t>
            </a:r>
          </a:p>
        </p:txBody>
      </p:sp>
      <p:sp>
        <p:nvSpPr>
          <p:cNvPr id="17" name="CasellaDiTesto 16"/>
          <p:cNvSpPr txBox="1"/>
          <p:nvPr/>
        </p:nvSpPr>
        <p:spPr>
          <a:xfrm>
            <a:off x="3595135" y="9313943"/>
            <a:ext cx="1667444" cy="369332"/>
          </a:xfrm>
          <a:prstGeom prst="rect">
            <a:avLst/>
          </a:prstGeom>
          <a:noFill/>
        </p:spPr>
        <p:txBody>
          <a:bodyPr wrap="none" rtlCol="0">
            <a:spAutoFit/>
          </a:bodyPr>
          <a:lstStyle/>
          <a:p>
            <a:r>
              <a:rPr lang="it-IT"/>
              <a:t>Nome del video</a:t>
            </a:r>
          </a:p>
        </p:txBody>
      </p:sp>
      <p:sp>
        <p:nvSpPr>
          <p:cNvPr id="18" name="CasellaDiTesto 17"/>
          <p:cNvSpPr txBox="1"/>
          <p:nvPr/>
        </p:nvSpPr>
        <p:spPr>
          <a:xfrm>
            <a:off x="0" y="9672991"/>
            <a:ext cx="2999539" cy="215444"/>
          </a:xfrm>
          <a:prstGeom prst="rect">
            <a:avLst/>
          </a:prstGeom>
          <a:noFill/>
        </p:spPr>
        <p:txBody>
          <a:bodyPr wrap="none" rtlCol="0">
            <a:spAutoFit/>
          </a:bodyPr>
          <a:lstStyle/>
          <a:p>
            <a:r>
              <a:rPr lang="it-IT" sz="800"/>
              <a:t>A cura di Vincenzo Riccio, da </a:t>
            </a:r>
            <a:r>
              <a:rPr lang="it-IT" sz="800">
                <a:hlinkClick r:id="rId3"/>
              </a:rPr>
              <a:t>www.fantasiaweb.it</a:t>
            </a:r>
            <a:r>
              <a:rPr lang="it-IT" sz="800"/>
              <a:t>, ricciovi@libero.it</a:t>
            </a:r>
          </a:p>
        </p:txBody>
      </p:sp>
    </p:spTree>
    <p:extLst>
      <p:ext uri="{BB962C8B-B14F-4D97-AF65-F5344CB8AC3E}">
        <p14:creationId xmlns:p14="http://schemas.microsoft.com/office/powerpoint/2010/main" val="181993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ttangolo 65"/>
          <p:cNvSpPr/>
          <p:nvPr/>
        </p:nvSpPr>
        <p:spPr>
          <a:xfrm>
            <a:off x="1753842" y="583102"/>
            <a:ext cx="5051619" cy="9069125"/>
          </a:xfrm>
          <a:prstGeom prst="rect">
            <a:avLst/>
          </a:prstGeom>
          <a:solidFill>
            <a:schemeClr val="bg1"/>
          </a:solidFill>
          <a:ln w="19050">
            <a:solidFill>
              <a:schemeClr val="bg1">
                <a:lumMod val="5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it-IT" sz="1100">
                <a:solidFill>
                  <a:schemeClr val="tx1"/>
                </a:solidFill>
              </a:rPr>
            </a:br>
            <a:endParaRPr lang="it-IT" sz="1100">
              <a:solidFill>
                <a:schemeClr val="tx1"/>
              </a:solidFill>
            </a:endParaRPr>
          </a:p>
        </p:txBody>
      </p:sp>
      <p:sp>
        <p:nvSpPr>
          <p:cNvPr id="90" name="Rettangolo 89"/>
          <p:cNvSpPr/>
          <p:nvPr/>
        </p:nvSpPr>
        <p:spPr>
          <a:xfrm>
            <a:off x="16735" y="823298"/>
            <a:ext cx="1653538" cy="9082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CasellaDiTesto 96"/>
          <p:cNvSpPr txBox="1"/>
          <p:nvPr/>
        </p:nvSpPr>
        <p:spPr>
          <a:xfrm>
            <a:off x="83571" y="680908"/>
            <a:ext cx="1510758" cy="553998"/>
          </a:xfrm>
          <a:prstGeom prst="rect">
            <a:avLst/>
          </a:prstGeom>
          <a:solidFill>
            <a:schemeClr val="bg1"/>
          </a:solidFill>
          <a:ln>
            <a:solidFill>
              <a:schemeClr val="tx1"/>
            </a:solidFill>
          </a:ln>
        </p:spPr>
        <p:txBody>
          <a:bodyPr wrap="square" rtlCol="0">
            <a:spAutoFit/>
          </a:bodyPr>
          <a:lstStyle/>
          <a:p>
            <a:pPr algn="ctr"/>
            <a:r>
              <a:rPr lang="it-IT" sz="1000"/>
              <a:t>Personaggi o eventi di riferimento: foto e breve descrizione</a:t>
            </a:r>
          </a:p>
        </p:txBody>
      </p:sp>
      <p:graphicFrame>
        <p:nvGraphicFramePr>
          <p:cNvPr id="2" name="Tabella 1"/>
          <p:cNvGraphicFramePr>
            <a:graphicFrameLocks noGrp="1"/>
          </p:cNvGraphicFramePr>
          <p:nvPr>
            <p:extLst>
              <p:ext uri="{D42A27DB-BD31-4B8C-83A1-F6EECF244321}">
                <p14:modId xmlns:p14="http://schemas.microsoft.com/office/powerpoint/2010/main" val="3105883261"/>
              </p:ext>
            </p:extLst>
          </p:nvPr>
        </p:nvGraphicFramePr>
        <p:xfrm>
          <a:off x="898497" y="22080"/>
          <a:ext cx="5932312" cy="518160"/>
        </p:xfrm>
        <a:graphic>
          <a:graphicData uri="http://schemas.openxmlformats.org/drawingml/2006/table">
            <a:tbl>
              <a:tblPr firstRow="1" bandRow="1">
                <a:tableStyleId>{5C22544A-7EE6-4342-B048-85BDC9FD1C3A}</a:tableStyleId>
              </a:tblPr>
              <a:tblGrid>
                <a:gridCol w="1417983">
                  <a:extLst>
                    <a:ext uri="{9D8B030D-6E8A-4147-A177-3AD203B41FA5}">
                      <a16:colId xmlns:a16="http://schemas.microsoft.com/office/drawing/2014/main" val="2396817500"/>
                    </a:ext>
                  </a:extLst>
                </a:gridCol>
                <a:gridCol w="3039291">
                  <a:extLst>
                    <a:ext uri="{9D8B030D-6E8A-4147-A177-3AD203B41FA5}">
                      <a16:colId xmlns:a16="http://schemas.microsoft.com/office/drawing/2014/main" val="2512305845"/>
                    </a:ext>
                  </a:extLst>
                </a:gridCol>
                <a:gridCol w="915251">
                  <a:extLst>
                    <a:ext uri="{9D8B030D-6E8A-4147-A177-3AD203B41FA5}">
                      <a16:colId xmlns:a16="http://schemas.microsoft.com/office/drawing/2014/main" val="2901068615"/>
                    </a:ext>
                  </a:extLst>
                </a:gridCol>
                <a:gridCol w="559787">
                  <a:extLst>
                    <a:ext uri="{9D8B030D-6E8A-4147-A177-3AD203B41FA5}">
                      <a16:colId xmlns:a16="http://schemas.microsoft.com/office/drawing/2014/main" val="2088136198"/>
                    </a:ext>
                  </a:extLst>
                </a:gridCol>
              </a:tblGrid>
              <a:tr h="378714">
                <a:tc>
                  <a:txBody>
                    <a:bodyPr/>
                    <a:lstStyle/>
                    <a:p>
                      <a:endParaRPr lang="it-IT" sz="14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lang="it-IT" sz="1400">
                          <a:solidFill>
                            <a:schemeClr val="tx1"/>
                          </a:solidFill>
                        </a:rPr>
                        <a:t>Riassunto, in breve,</a:t>
                      </a:r>
                      <a:r>
                        <a:rPr lang="it-IT" sz="1400" baseline="0">
                          <a:solidFill>
                            <a:schemeClr val="tx1"/>
                          </a:solidFill>
                        </a:rPr>
                        <a:t> dell’argomento o del eprsonaggio</a:t>
                      </a:r>
                      <a:endParaRPr lang="it-IT" sz="140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lang="it-IT" sz="1400">
                          <a:solidFill>
                            <a:schemeClr val="tx1"/>
                          </a:solidFill>
                        </a:rPr>
                        <a:t>Scheda 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it-IT" sz="140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7297566"/>
                  </a:ext>
                </a:extLst>
              </a:tr>
            </a:tbl>
          </a:graphicData>
        </a:graphic>
      </p:graphicFrame>
      <p:sp>
        <p:nvSpPr>
          <p:cNvPr id="3" name="Rettangolo 2"/>
          <p:cNvSpPr/>
          <p:nvPr/>
        </p:nvSpPr>
        <p:spPr>
          <a:xfrm>
            <a:off x="16735" y="14627"/>
            <a:ext cx="881762" cy="3787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a:solidFill>
                  <a:schemeClr val="tx1"/>
                </a:solidFill>
              </a:rPr>
              <a:t>Riportare</a:t>
            </a:r>
          </a:p>
          <a:p>
            <a:pPr algn="ctr"/>
            <a:r>
              <a:rPr lang="it-IT" sz="800">
                <a:solidFill>
                  <a:schemeClr val="tx1"/>
                </a:solidFill>
              </a:rPr>
              <a:t>Nome scheda precedente</a:t>
            </a:r>
          </a:p>
        </p:txBody>
      </p:sp>
      <p:sp>
        <p:nvSpPr>
          <p:cNvPr id="4" name="Rettangolo 3"/>
          <p:cNvSpPr/>
          <p:nvPr/>
        </p:nvSpPr>
        <p:spPr>
          <a:xfrm>
            <a:off x="406320" y="1289901"/>
            <a:ext cx="882116" cy="87824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a:solidFill>
                  <a:schemeClr val="tx1"/>
                </a:solidFill>
              </a:rPr>
              <a:t>foto</a:t>
            </a:r>
          </a:p>
        </p:txBody>
      </p:sp>
      <p:sp>
        <p:nvSpPr>
          <p:cNvPr id="5" name="Rettangolo 4"/>
          <p:cNvSpPr/>
          <p:nvPr/>
        </p:nvSpPr>
        <p:spPr>
          <a:xfrm>
            <a:off x="91999" y="2238106"/>
            <a:ext cx="1510758" cy="89276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409677" y="3329542"/>
            <a:ext cx="882116" cy="87824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a:solidFill>
                  <a:schemeClr val="tx1"/>
                </a:solidFill>
              </a:rPr>
              <a:t>foto</a:t>
            </a:r>
          </a:p>
        </p:txBody>
      </p:sp>
      <p:sp>
        <p:nvSpPr>
          <p:cNvPr id="21" name="Rettangolo 20"/>
          <p:cNvSpPr/>
          <p:nvPr/>
        </p:nvSpPr>
        <p:spPr>
          <a:xfrm>
            <a:off x="95356" y="4277747"/>
            <a:ext cx="1510758" cy="89276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397892" y="5328452"/>
            <a:ext cx="882116" cy="87824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a:solidFill>
                  <a:schemeClr val="tx1"/>
                </a:solidFill>
              </a:rPr>
              <a:t>foto</a:t>
            </a:r>
          </a:p>
        </p:txBody>
      </p:sp>
      <p:sp>
        <p:nvSpPr>
          <p:cNvPr id="23" name="Rettangolo 22"/>
          <p:cNvSpPr/>
          <p:nvPr/>
        </p:nvSpPr>
        <p:spPr>
          <a:xfrm>
            <a:off x="83571" y="6276657"/>
            <a:ext cx="1510758" cy="89276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7892" y="7468047"/>
            <a:ext cx="882116" cy="87824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a:solidFill>
                  <a:schemeClr val="tx1"/>
                </a:solidFill>
              </a:rPr>
              <a:t>foto</a:t>
            </a:r>
          </a:p>
        </p:txBody>
      </p:sp>
      <p:sp>
        <p:nvSpPr>
          <p:cNvPr id="25" name="Rettangolo 24"/>
          <p:cNvSpPr/>
          <p:nvPr/>
        </p:nvSpPr>
        <p:spPr>
          <a:xfrm>
            <a:off x="83571" y="8416252"/>
            <a:ext cx="1510758" cy="89276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5405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6cc4fea675062802975725e70fbd9aeb76ed9"/>
</p:tagLst>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1000</TotalTime>
  <Words>1588</Words>
  <Application>Microsoft Office PowerPoint</Application>
  <PresentationFormat>A4 (21x29,7 cm)</PresentationFormat>
  <Paragraphs>253</Paragraphs>
  <Slides>10</Slides>
  <Notes>0</Notes>
  <HiddenSlides>0</HiddenSlides>
  <MMClips>4</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Arial Narrow</vt:lpstr>
      <vt:lpstr>Calibri</vt:lpstr>
      <vt:lpstr>Calibri Light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 Riccio</dc:creator>
  <cp:lastModifiedBy>Vincenzo Riccio</cp:lastModifiedBy>
  <cp:revision>61</cp:revision>
  <dcterms:created xsi:type="dcterms:W3CDTF">2017-11-06T14:29:29Z</dcterms:created>
  <dcterms:modified xsi:type="dcterms:W3CDTF">2017-12-16T14:18:04Z</dcterms:modified>
</cp:coreProperties>
</file>